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4" r:id="rId1"/>
  </p:sldMasterIdLst>
  <p:notesMasterIdLst>
    <p:notesMasterId r:id="rId55"/>
  </p:notesMasterIdLst>
  <p:handoutMasterIdLst>
    <p:handoutMasterId r:id="rId56"/>
  </p:handoutMasterIdLst>
  <p:sldIdLst>
    <p:sldId id="256" r:id="rId2"/>
    <p:sldId id="421" r:id="rId3"/>
    <p:sldId id="763" r:id="rId4"/>
    <p:sldId id="764" r:id="rId5"/>
    <p:sldId id="765" r:id="rId6"/>
    <p:sldId id="766" r:id="rId7"/>
    <p:sldId id="767" r:id="rId8"/>
    <p:sldId id="768" r:id="rId9"/>
    <p:sldId id="769" r:id="rId10"/>
    <p:sldId id="770" r:id="rId11"/>
    <p:sldId id="771" r:id="rId12"/>
    <p:sldId id="754" r:id="rId13"/>
    <p:sldId id="755" r:id="rId14"/>
    <p:sldId id="756" r:id="rId15"/>
    <p:sldId id="718" r:id="rId16"/>
    <p:sldId id="757" r:id="rId17"/>
    <p:sldId id="758" r:id="rId18"/>
    <p:sldId id="759" r:id="rId19"/>
    <p:sldId id="760" r:id="rId20"/>
    <p:sldId id="761" r:id="rId21"/>
    <p:sldId id="634" r:id="rId22"/>
    <p:sldId id="762" r:id="rId23"/>
    <p:sldId id="670" r:id="rId24"/>
    <p:sldId id="671" r:id="rId25"/>
    <p:sldId id="728" r:id="rId26"/>
    <p:sldId id="727" r:id="rId27"/>
    <p:sldId id="742" r:id="rId28"/>
    <p:sldId id="743" r:id="rId29"/>
    <p:sldId id="722" r:id="rId30"/>
    <p:sldId id="672" r:id="rId31"/>
    <p:sldId id="468" r:id="rId32"/>
    <p:sldId id="479" r:id="rId33"/>
    <p:sldId id="734" r:id="rId34"/>
    <p:sldId id="773" r:id="rId35"/>
    <p:sldId id="772" r:id="rId36"/>
    <p:sldId id="673" r:id="rId37"/>
    <p:sldId id="775" r:id="rId38"/>
    <p:sldId id="674" r:id="rId39"/>
    <p:sldId id="675" r:id="rId40"/>
    <p:sldId id="676" r:id="rId41"/>
    <p:sldId id="677" r:id="rId42"/>
    <p:sldId id="719" r:id="rId43"/>
    <p:sldId id="678" r:id="rId44"/>
    <p:sldId id="679" r:id="rId45"/>
    <p:sldId id="680" r:id="rId46"/>
    <p:sldId id="681" r:id="rId47"/>
    <p:sldId id="682" r:id="rId48"/>
    <p:sldId id="683" r:id="rId49"/>
    <p:sldId id="774" r:id="rId50"/>
    <p:sldId id="693" r:id="rId51"/>
    <p:sldId id="696" r:id="rId52"/>
    <p:sldId id="697" r:id="rId53"/>
    <p:sldId id="720" r:id="rId54"/>
  </p:sldIdLst>
  <p:sldSz cx="9144000" cy="5143500" type="screen16x9"/>
  <p:notesSz cx="6858000" cy="9144000"/>
  <p:defaultTextStyle>
    <a:defPPr>
      <a:defRPr lang="en-US"/>
    </a:defPPr>
    <a:lvl1pPr algn="l" rtl="0" fontAlgn="base">
      <a:spcBef>
        <a:spcPct val="0"/>
      </a:spcBef>
      <a:spcAft>
        <a:spcPct val="0"/>
      </a:spcAft>
      <a:defRPr sz="1600"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1600"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1600"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1600"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1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1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1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1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1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548" userDrawn="1">
          <p15:clr>
            <a:srgbClr val="A4A3A4"/>
          </p15:clr>
        </p15:guide>
        <p15:guide id="2" pos="345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00"/>
    <a:srgbClr val="5400A8"/>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3"/>
    <p:restoredTop sz="94595"/>
  </p:normalViewPr>
  <p:slideViewPr>
    <p:cSldViewPr>
      <p:cViewPr varScale="1">
        <p:scale>
          <a:sx n="176" d="100"/>
          <a:sy n="176" d="100"/>
        </p:scale>
        <p:origin x="200" y="1648"/>
      </p:cViewPr>
      <p:guideLst>
        <p:guide orient="horz" pos="1548"/>
        <p:guide pos="345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ea typeface="+mn-ea"/>
                <a:cs typeface="+mn-cs"/>
              </a:defRPr>
            </a:lvl1pPr>
          </a:lstStyle>
          <a:p>
            <a:pPr>
              <a:defRPr/>
            </a:pPr>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ea typeface="+mn-ea"/>
                <a:cs typeface="+mn-cs"/>
              </a:defRPr>
            </a:lvl1pPr>
          </a:lstStyle>
          <a:p>
            <a:pPr>
              <a:defRPr/>
            </a:pPr>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ea typeface="+mn-ea"/>
                <a:cs typeface="+mn-cs"/>
              </a:defRPr>
            </a:lvl1pPr>
          </a:lstStyle>
          <a:p>
            <a:pPr>
              <a:defRPr/>
            </a:pPr>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81CBB4FA-525D-9644-A142-151387BDB78A}" type="slidenum">
              <a:rPr lang="en-US"/>
              <a:pPr>
                <a:defRPr/>
              </a:pPr>
              <a:t>‹#›</a:t>
            </a:fld>
            <a:endParaRPr lang="en-US"/>
          </a:p>
        </p:txBody>
      </p:sp>
    </p:spTree>
    <p:extLst>
      <p:ext uri="{BB962C8B-B14F-4D97-AF65-F5344CB8AC3E}">
        <p14:creationId xmlns:p14="http://schemas.microsoft.com/office/powerpoint/2010/main" val="369516781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tiff>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ea typeface="+mn-ea"/>
                <a:cs typeface="+mn-cs"/>
              </a:defRPr>
            </a:lvl1pPr>
          </a:lstStyle>
          <a:p>
            <a:pPr>
              <a:defRPr/>
            </a:pPr>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ea typeface="+mn-ea"/>
                <a:cs typeface="+mn-cs"/>
              </a:defRPr>
            </a:lvl1pPr>
          </a:lstStyle>
          <a:p>
            <a:pPr>
              <a:defRPr/>
            </a:pPr>
            <a:endParaRPr lang="en-US"/>
          </a:p>
        </p:txBody>
      </p:sp>
      <p:sp>
        <p:nvSpPr>
          <p:cNvPr id="18436"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ea typeface="+mn-ea"/>
                <a:cs typeface="+mn-cs"/>
              </a:defRPr>
            </a:lvl1pPr>
          </a:lstStyle>
          <a:p>
            <a:pPr>
              <a:defRPr/>
            </a:pPr>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63E2A332-CB54-9C4E-9044-DD66E2C4E9AE}" type="slidenum">
              <a:rPr lang="en-US"/>
              <a:pPr>
                <a:defRPr/>
              </a:pPr>
              <a:t>‹#›</a:t>
            </a:fld>
            <a:endParaRPr lang="en-US"/>
          </a:p>
        </p:txBody>
      </p:sp>
    </p:spTree>
    <p:extLst>
      <p:ext uri="{BB962C8B-B14F-4D97-AF65-F5344CB8AC3E}">
        <p14:creationId xmlns:p14="http://schemas.microsoft.com/office/powerpoint/2010/main" val="303968513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25D41A15-AAAD-9141-8989-27ED3F84DC39}" type="slidenum">
              <a:rPr lang="en-US" sz="1200"/>
              <a:pPr eaLnBrk="1" hangingPunct="1"/>
              <a:t>1</a:t>
            </a:fld>
            <a:endParaRPr lang="en-US" sz="1200"/>
          </a:p>
        </p:txBody>
      </p:sp>
      <p:sp>
        <p:nvSpPr>
          <p:cNvPr id="20482" name="Rectangle 2"/>
          <p:cNvSpPr>
            <a:spLocks noGrp="1" noRot="1" noChangeAspect="1" noChangeArrowheads="1" noTextEdit="1"/>
          </p:cNvSpPr>
          <p:nvPr>
            <p:ph type="sldImg"/>
          </p:nvPr>
        </p:nvSpPr>
        <p:spPr>
          <a:xfrm>
            <a:off x="381000" y="685800"/>
            <a:ext cx="6096000" cy="3429000"/>
          </a:xfrm>
          <a:ln/>
        </p:spPr>
      </p:sp>
      <p:sp>
        <p:nvSpPr>
          <p:cNvPr id="20483"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latin typeface="Arial" charset="0"/>
              <a:ea typeface="ＭＳ Ｐゴシック" charset="0"/>
              <a:cs typeface="ＭＳ Ｐゴシック"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1EACDF49-BF09-0448-9AE6-1D8424472633}" type="slidenum">
              <a:rPr lang="en-US" sz="1200"/>
              <a:pPr eaLnBrk="1" hangingPunct="1"/>
              <a:t>19</a:t>
            </a:fld>
            <a:endParaRPr lang="en-US" sz="1200"/>
          </a:p>
        </p:txBody>
      </p:sp>
      <p:sp>
        <p:nvSpPr>
          <p:cNvPr id="54274" name="Rectangle 2"/>
          <p:cNvSpPr>
            <a:spLocks noGrp="1" noRot="1" noChangeAspect="1" noChangeArrowheads="1"/>
          </p:cNvSpPr>
          <p:nvPr>
            <p:ph type="sldImg"/>
          </p:nvPr>
        </p:nvSpPr>
        <p:spPr>
          <a:xfrm>
            <a:off x="382588" y="685800"/>
            <a:ext cx="6096000" cy="3429000"/>
          </a:xfrm>
          <a:solidFill>
            <a:srgbClr val="FFFFFF"/>
          </a:solidFill>
          <a:ln/>
        </p:spPr>
      </p:sp>
      <p:sp>
        <p:nvSpPr>
          <p:cNvPr id="54275"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Arial" charset="0"/>
              <a:ea typeface="ＭＳ Ｐゴシック" charset="0"/>
              <a:cs typeface="ＭＳ Ｐゴシック"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E811ADE7-FDE2-C042-991B-97A8AEF9A709}" type="slidenum">
              <a:rPr lang="en-US" sz="1200"/>
              <a:pPr eaLnBrk="1" hangingPunct="1"/>
              <a:t>27</a:t>
            </a:fld>
            <a:endParaRPr lang="en-US" sz="1200"/>
          </a:p>
        </p:txBody>
      </p:sp>
      <p:sp>
        <p:nvSpPr>
          <p:cNvPr id="92162" name="Rectangle 2"/>
          <p:cNvSpPr>
            <a:spLocks noGrp="1" noRot="1" noChangeAspect="1" noChangeArrowheads="1"/>
          </p:cNvSpPr>
          <p:nvPr>
            <p:ph type="sldImg"/>
          </p:nvPr>
        </p:nvSpPr>
        <p:spPr>
          <a:xfrm>
            <a:off x="382588" y="685800"/>
            <a:ext cx="6096000" cy="3429000"/>
          </a:xfrm>
          <a:solidFill>
            <a:srgbClr val="FFFFFF"/>
          </a:solidFill>
          <a:ln/>
        </p:spPr>
      </p:sp>
      <p:sp>
        <p:nvSpPr>
          <p:cNvPr id="92163"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lIns="91221" tIns="45610" rIns="91221" bIns="45610"/>
          <a:lstStyle/>
          <a:p>
            <a:pPr eaLnBrk="1" hangingPunct="1"/>
            <a:endParaRPr lang="en-US">
              <a:latin typeface="Arial" charset="0"/>
              <a:ea typeface="ＭＳ Ｐゴシック" charset="0"/>
              <a:cs typeface="ＭＳ Ｐゴシック"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B4921340-97E9-D448-B003-E8B35BD169F6}" type="slidenum">
              <a:rPr lang="en-US" sz="1200"/>
              <a:pPr eaLnBrk="1" hangingPunct="1"/>
              <a:t>28</a:t>
            </a:fld>
            <a:endParaRPr lang="en-US" sz="1200"/>
          </a:p>
        </p:txBody>
      </p:sp>
      <p:sp>
        <p:nvSpPr>
          <p:cNvPr id="94210" name="Rectangle 2"/>
          <p:cNvSpPr>
            <a:spLocks noGrp="1" noRot="1" noChangeAspect="1" noChangeArrowheads="1"/>
          </p:cNvSpPr>
          <p:nvPr>
            <p:ph type="sldImg"/>
          </p:nvPr>
        </p:nvSpPr>
        <p:spPr>
          <a:xfrm>
            <a:off x="382588" y="685800"/>
            <a:ext cx="6096000" cy="3429000"/>
          </a:xfrm>
          <a:solidFill>
            <a:srgbClr val="FFFFFF"/>
          </a:solidFill>
          <a:ln/>
        </p:spPr>
      </p:sp>
      <p:sp>
        <p:nvSpPr>
          <p:cNvPr id="94211"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lIns="91221" tIns="45610" rIns="91221" bIns="45610"/>
          <a:lstStyle/>
          <a:p>
            <a:pPr eaLnBrk="1" hangingPunct="1"/>
            <a:endParaRPr lang="en-US">
              <a:latin typeface="Arial" charset="0"/>
              <a:ea typeface="ＭＳ Ｐゴシック" charset="0"/>
              <a:cs typeface="ＭＳ Ｐゴシック"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D76CDFB9-301D-434F-BFBA-BD0043B71884}" type="slidenum">
              <a:rPr lang="en-US" sz="1200"/>
              <a:pPr eaLnBrk="1" hangingPunct="1"/>
              <a:t>39</a:t>
            </a:fld>
            <a:endParaRPr lang="en-US" sz="1200"/>
          </a:p>
        </p:txBody>
      </p:sp>
      <p:sp>
        <p:nvSpPr>
          <p:cNvPr id="68610" name="Rectangle 2"/>
          <p:cNvSpPr>
            <a:spLocks noGrp="1" noRot="1" noChangeAspect="1" noChangeArrowheads="1"/>
          </p:cNvSpPr>
          <p:nvPr>
            <p:ph type="sldImg"/>
          </p:nvPr>
        </p:nvSpPr>
        <p:spPr>
          <a:xfrm>
            <a:off x="382588" y="685800"/>
            <a:ext cx="6096000" cy="3429000"/>
          </a:xfrm>
          <a:solidFill>
            <a:srgbClr val="FFFFFF"/>
          </a:solidFill>
          <a:ln/>
        </p:spPr>
      </p:sp>
      <p:sp>
        <p:nvSpPr>
          <p:cNvPr id="68611"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Arial" charset="0"/>
              <a:ea typeface="ＭＳ Ｐゴシック" charset="0"/>
              <a:cs typeface="ＭＳ Ｐゴシック"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C34DA59B-67F4-9646-B7DF-B6683B82BE02}" type="slidenum">
              <a:rPr lang="en-US" sz="1200"/>
              <a:pPr eaLnBrk="1" hangingPunct="1"/>
              <a:t>42</a:t>
            </a:fld>
            <a:endParaRPr lang="en-US" sz="1200"/>
          </a:p>
        </p:txBody>
      </p:sp>
      <p:sp>
        <p:nvSpPr>
          <p:cNvPr id="78850" name="Rectangle 2"/>
          <p:cNvSpPr>
            <a:spLocks noGrp="1" noRot="1" noChangeAspect="1" noChangeArrowheads="1"/>
          </p:cNvSpPr>
          <p:nvPr>
            <p:ph type="sldImg"/>
          </p:nvPr>
        </p:nvSpPr>
        <p:spPr>
          <a:xfrm>
            <a:off x="382588" y="685800"/>
            <a:ext cx="6096000" cy="3429000"/>
          </a:xfrm>
          <a:solidFill>
            <a:srgbClr val="FFFFFF"/>
          </a:solidFill>
          <a:ln/>
        </p:spPr>
      </p:sp>
      <p:sp>
        <p:nvSpPr>
          <p:cNvPr id="78851"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Arial" charset="0"/>
              <a:ea typeface="ＭＳ Ｐゴシック" charset="0"/>
              <a:cs typeface="ＭＳ Ｐゴシック"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36A57309-3964-0F4B-B7DB-CB0F88976D58}" type="slidenum">
              <a:rPr lang="en-US" sz="1200"/>
              <a:pPr eaLnBrk="1" hangingPunct="1"/>
              <a:t>2</a:t>
            </a:fld>
            <a:endParaRPr lang="en-US" sz="1200"/>
          </a:p>
        </p:txBody>
      </p:sp>
      <p:sp>
        <p:nvSpPr>
          <p:cNvPr id="22530" name="Rectangle 2"/>
          <p:cNvSpPr>
            <a:spLocks noGrp="1" noRot="1" noChangeAspect="1" noChangeArrowheads="1" noTextEdit="1"/>
          </p:cNvSpPr>
          <p:nvPr>
            <p:ph type="sldImg"/>
          </p:nvPr>
        </p:nvSpPr>
        <p:spPr>
          <a:xfrm>
            <a:off x="381000" y="685800"/>
            <a:ext cx="6096000" cy="3429000"/>
          </a:xfrm>
          <a:ln/>
        </p:spPr>
      </p:sp>
      <p:sp>
        <p:nvSpPr>
          <p:cNvPr id="22531"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latin typeface="Arial" charset="0"/>
              <a:ea typeface="ＭＳ Ｐゴシック" charset="0"/>
              <a:cs typeface="ＭＳ Ｐゴシック"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BE1ADCF0-4B0D-9049-8D9A-A5B8E5985F20}" type="slidenum">
              <a:rPr lang="en-US" sz="1200"/>
              <a:pPr eaLnBrk="1" hangingPunct="1"/>
              <a:t>12</a:t>
            </a:fld>
            <a:endParaRPr lang="en-US" sz="1200"/>
          </a:p>
        </p:txBody>
      </p:sp>
      <p:sp>
        <p:nvSpPr>
          <p:cNvPr id="39938" name="Rectangle 2"/>
          <p:cNvSpPr>
            <a:spLocks noGrp="1" noRot="1" noChangeAspect="1" noChangeArrowheads="1"/>
          </p:cNvSpPr>
          <p:nvPr>
            <p:ph type="sldImg"/>
          </p:nvPr>
        </p:nvSpPr>
        <p:spPr>
          <a:xfrm>
            <a:off x="382588" y="685800"/>
            <a:ext cx="6096000" cy="3429000"/>
          </a:xfrm>
          <a:solidFill>
            <a:srgbClr val="FFFFFF"/>
          </a:solidFill>
          <a:ln/>
        </p:spPr>
      </p:sp>
      <p:sp>
        <p:nvSpPr>
          <p:cNvPr id="39939"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Arial" charset="0"/>
              <a:ea typeface="ＭＳ Ｐゴシック" charset="0"/>
              <a:cs typeface="ＭＳ Ｐゴシック"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6BF118ED-131F-954E-9A87-64B0E46152A3}" type="slidenum">
              <a:rPr lang="en-US" sz="1200"/>
              <a:pPr eaLnBrk="1" hangingPunct="1"/>
              <a:t>13</a:t>
            </a:fld>
            <a:endParaRPr lang="en-US" sz="1200"/>
          </a:p>
        </p:txBody>
      </p:sp>
      <p:sp>
        <p:nvSpPr>
          <p:cNvPr id="44034" name="Rectangle 2"/>
          <p:cNvSpPr>
            <a:spLocks noGrp="1" noRot="1" noChangeAspect="1" noChangeArrowheads="1"/>
          </p:cNvSpPr>
          <p:nvPr>
            <p:ph type="sldImg"/>
          </p:nvPr>
        </p:nvSpPr>
        <p:spPr>
          <a:xfrm>
            <a:off x="382588" y="685800"/>
            <a:ext cx="6096000" cy="3429000"/>
          </a:xfrm>
          <a:solidFill>
            <a:srgbClr val="FFFFFF"/>
          </a:solidFill>
          <a:ln/>
        </p:spPr>
      </p:sp>
      <p:sp>
        <p:nvSpPr>
          <p:cNvPr id="44035"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Arial" charset="0"/>
              <a:ea typeface="ＭＳ Ｐゴシック" charset="0"/>
              <a:cs typeface="ＭＳ Ｐゴシック"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DBD847A7-61D0-8046-BEB6-3D9079D35170}" type="slidenum">
              <a:rPr lang="en-US" sz="1200"/>
              <a:pPr eaLnBrk="1" hangingPunct="1"/>
              <a:t>14</a:t>
            </a:fld>
            <a:endParaRPr lang="en-US" sz="1200"/>
          </a:p>
        </p:txBody>
      </p:sp>
      <p:sp>
        <p:nvSpPr>
          <p:cNvPr id="46082" name="Rectangle 2"/>
          <p:cNvSpPr>
            <a:spLocks noGrp="1" noRot="1" noChangeAspect="1" noChangeArrowheads="1"/>
          </p:cNvSpPr>
          <p:nvPr>
            <p:ph type="sldImg"/>
          </p:nvPr>
        </p:nvSpPr>
        <p:spPr>
          <a:xfrm>
            <a:off x="382588" y="685800"/>
            <a:ext cx="6096000" cy="3429000"/>
          </a:xfrm>
          <a:solidFill>
            <a:srgbClr val="FFFFFF"/>
          </a:solidFill>
          <a:ln/>
        </p:spPr>
      </p:sp>
      <p:sp>
        <p:nvSpPr>
          <p:cNvPr id="46083" name="Rectangle 3"/>
          <p:cNvSpPr>
            <a:spLocks noGrp="1" noChangeArrowheads="1"/>
          </p:cNvSpPr>
          <p:nvPr>
            <p:ph type="body" idx="1"/>
          </p:nvPr>
        </p:nvSpPr>
        <p:spPr>
          <a:solidFill>
            <a:srgbClr val="FFFFFF"/>
          </a:solidFill>
          <a:ln>
            <a:solidFill>
              <a:srgbClr val="000000"/>
            </a:solidFill>
          </a:ln>
        </p:spPr>
        <p:txBody>
          <a:bodyPr/>
          <a:lstStyle/>
          <a:p>
            <a:r>
              <a:rPr lang="en-US">
                <a:latin typeface="Arial" charset="0"/>
                <a:ea typeface="ＭＳ Ｐゴシック" charset="0"/>
                <a:cs typeface="ＭＳ Ｐゴシック" charset="0"/>
              </a:rPr>
              <a:t>Entitites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0B351618-9099-4040-BE6D-A5533B601EF3}" type="slidenum">
              <a:rPr lang="en-US" sz="1200"/>
              <a:pPr eaLnBrk="1" hangingPunct="1"/>
              <a:t>15</a:t>
            </a:fld>
            <a:endParaRPr lang="en-US" sz="1200"/>
          </a:p>
        </p:txBody>
      </p:sp>
      <p:sp>
        <p:nvSpPr>
          <p:cNvPr id="64514" name="Rectangle 2"/>
          <p:cNvSpPr>
            <a:spLocks noGrp="1" noRot="1" noChangeAspect="1" noChangeArrowheads="1"/>
          </p:cNvSpPr>
          <p:nvPr>
            <p:ph type="sldImg"/>
          </p:nvPr>
        </p:nvSpPr>
        <p:spPr>
          <a:xfrm>
            <a:off x="382588" y="685800"/>
            <a:ext cx="6096000" cy="3429000"/>
          </a:xfrm>
          <a:solidFill>
            <a:srgbClr val="FFFFFF"/>
          </a:solidFill>
          <a:ln/>
        </p:spPr>
      </p:sp>
      <p:sp>
        <p:nvSpPr>
          <p:cNvPr id="64515" name="Rectangle 3"/>
          <p:cNvSpPr>
            <a:spLocks noGrp="1" noChangeArrowheads="1"/>
          </p:cNvSpPr>
          <p:nvPr>
            <p:ph type="body" idx="1"/>
          </p:nvPr>
        </p:nvSpPr>
        <p:spPr>
          <a:solidFill>
            <a:srgbClr val="FFFFFF"/>
          </a:solidFill>
          <a:ln>
            <a:solidFill>
              <a:srgbClr val="000000"/>
            </a:solidFill>
          </a:ln>
        </p:spPr>
        <p:txBody>
          <a:bodyPr/>
          <a:lstStyle/>
          <a:p>
            <a:r>
              <a:rPr lang="en-US">
                <a:latin typeface="Arial" charset="0"/>
                <a:ea typeface="ＭＳ Ｐゴシック" charset="0"/>
                <a:cs typeface="ＭＳ Ｐゴシック" charset="0"/>
              </a:rPr>
              <a:t>Entitites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C74918BA-C556-1840-AA51-EB2F8398E8C4}" type="slidenum">
              <a:rPr lang="en-US" sz="1200"/>
              <a:pPr eaLnBrk="1" hangingPunct="1"/>
              <a:t>16</a:t>
            </a:fld>
            <a:endParaRPr lang="en-US" sz="1200"/>
          </a:p>
        </p:txBody>
      </p:sp>
      <p:sp>
        <p:nvSpPr>
          <p:cNvPr id="48130" name="Rectangle 2"/>
          <p:cNvSpPr>
            <a:spLocks noGrp="1" noRot="1" noChangeAspect="1" noChangeArrowheads="1"/>
          </p:cNvSpPr>
          <p:nvPr>
            <p:ph type="sldImg"/>
          </p:nvPr>
        </p:nvSpPr>
        <p:spPr>
          <a:xfrm>
            <a:off x="382588" y="685800"/>
            <a:ext cx="6096000" cy="3429000"/>
          </a:xfrm>
          <a:solidFill>
            <a:srgbClr val="FFFFFF"/>
          </a:solidFill>
          <a:ln/>
        </p:spPr>
      </p:sp>
      <p:sp>
        <p:nvSpPr>
          <p:cNvPr id="48131" name="Rectangle 3"/>
          <p:cNvSpPr>
            <a:spLocks noGrp="1" noChangeArrowheads="1"/>
          </p:cNvSpPr>
          <p:nvPr>
            <p:ph type="body" idx="1"/>
          </p:nvPr>
        </p:nvSpPr>
        <p:spPr>
          <a:solidFill>
            <a:srgbClr val="FFFFFF"/>
          </a:solidFill>
          <a:ln>
            <a:solidFill>
              <a:srgbClr val="000000"/>
            </a:solidFill>
          </a:ln>
        </p:spPr>
        <p:txBody>
          <a:bodyPr/>
          <a:lstStyle/>
          <a:p>
            <a:r>
              <a:rPr lang="en-US">
                <a:latin typeface="Arial" charset="0"/>
                <a:ea typeface="ＭＳ Ｐゴシック" charset="0"/>
                <a:cs typeface="ＭＳ Ｐゴシック" charset="0"/>
              </a:rPr>
              <a:t>relations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F34E632F-62C5-7647-9DB5-7DBECF1D134B}" type="slidenum">
              <a:rPr lang="en-US" sz="1200"/>
              <a:pPr eaLnBrk="1" hangingPunct="1"/>
              <a:t>17</a:t>
            </a:fld>
            <a:endParaRPr lang="en-US" sz="1200"/>
          </a:p>
        </p:txBody>
      </p:sp>
      <p:sp>
        <p:nvSpPr>
          <p:cNvPr id="50178" name="Rectangle 2"/>
          <p:cNvSpPr>
            <a:spLocks noGrp="1" noRot="1" noChangeAspect="1" noChangeArrowheads="1"/>
          </p:cNvSpPr>
          <p:nvPr>
            <p:ph type="sldImg"/>
          </p:nvPr>
        </p:nvSpPr>
        <p:spPr>
          <a:xfrm>
            <a:off x="382588" y="685800"/>
            <a:ext cx="6096000" cy="3429000"/>
          </a:xfrm>
          <a:solidFill>
            <a:srgbClr val="FFFFFF"/>
          </a:solidFill>
          <a:ln/>
        </p:spPr>
      </p:sp>
      <p:sp>
        <p:nvSpPr>
          <p:cNvPr id="50179" name="Rectangle 3"/>
          <p:cNvSpPr>
            <a:spLocks noGrp="1" noChangeArrowheads="1"/>
          </p:cNvSpPr>
          <p:nvPr>
            <p:ph type="body" idx="1"/>
          </p:nvPr>
        </p:nvSpPr>
        <p:spPr>
          <a:solidFill>
            <a:srgbClr val="FFFFFF"/>
          </a:solidFill>
          <a:ln>
            <a:solidFill>
              <a:srgbClr val="000000"/>
            </a:solidFill>
          </a:ln>
        </p:spPr>
        <p:txBody>
          <a:bodyPr/>
          <a:lstStyle/>
          <a:p>
            <a:r>
              <a:rPr lang="en-US">
                <a:latin typeface="Arial" charset="0"/>
                <a:ea typeface="ＭＳ Ｐゴシック" charset="0"/>
                <a:cs typeface="ＭＳ Ｐゴシック" charset="0"/>
              </a:rPr>
              <a:t>Events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pPr eaLnBrk="1" hangingPunct="1"/>
            <a:fld id="{3E739326-6803-3E4A-A113-FE8AD2B04066}" type="slidenum">
              <a:rPr lang="en-US" sz="1200"/>
              <a:pPr eaLnBrk="1" hangingPunct="1"/>
              <a:t>18</a:t>
            </a:fld>
            <a:endParaRPr lang="en-US" sz="1200"/>
          </a:p>
        </p:txBody>
      </p:sp>
      <p:sp>
        <p:nvSpPr>
          <p:cNvPr id="52226" name="Rectangle 2"/>
          <p:cNvSpPr>
            <a:spLocks noGrp="1" noRot="1" noChangeAspect="1" noChangeArrowheads="1"/>
          </p:cNvSpPr>
          <p:nvPr>
            <p:ph type="sldImg"/>
          </p:nvPr>
        </p:nvSpPr>
        <p:spPr>
          <a:xfrm>
            <a:off x="382588" y="685800"/>
            <a:ext cx="6096000" cy="3429000"/>
          </a:xfrm>
          <a:solidFill>
            <a:srgbClr val="FFFFFF"/>
          </a:solidFill>
          <a:ln/>
        </p:spPr>
      </p:sp>
      <p:sp>
        <p:nvSpPr>
          <p:cNvPr id="52227" name="Rectangle 3"/>
          <p:cNvSpPr>
            <a:spLocks noGrp="1" noChangeArrowheads="1"/>
          </p:cNvSpPr>
          <p:nvPr>
            <p:ph type="body" idx="1"/>
          </p:nvPr>
        </p:nvSpPr>
        <p:spPr>
          <a:solidFill>
            <a:srgbClr val="FFFFFF"/>
          </a:solidFill>
          <a:ln>
            <a:solidFill>
              <a:srgbClr val="000000"/>
            </a:solidFill>
          </a:ln>
        </p:spPr>
        <p:txBody>
          <a:bodyPr/>
          <a:lstStyle/>
          <a:p>
            <a:r>
              <a:rPr lang="en-US">
                <a:latin typeface="Arial" charset="0"/>
                <a:ea typeface="ＭＳ Ｐゴシック" charset="0"/>
                <a:cs typeface="ＭＳ Ｐゴシック" charset="0"/>
              </a:rPr>
              <a:t>Amounts, dates, measures, etc.</a:t>
            </a:r>
          </a:p>
          <a:p>
            <a:endParaRPr lang="en-US">
              <a:latin typeface="Arial" charset="0"/>
              <a:ea typeface="ＭＳ Ｐゴシック" charset="0"/>
              <a:cs typeface="ＭＳ Ｐゴシック"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4"/>
          <p:cNvSpPr>
            <a:spLocks noChangeArrowheads="1"/>
          </p:cNvSpPr>
          <p:nvPr/>
        </p:nvSpPr>
        <p:spPr bwMode="auto">
          <a:xfrm>
            <a:off x="0" y="2602706"/>
            <a:ext cx="9139238" cy="55960"/>
          </a:xfrm>
          <a:prstGeom prst="rect">
            <a:avLst/>
          </a:prstGeom>
          <a:solidFill>
            <a:srgbClr val="777777">
              <a:alpha val="30980"/>
            </a:srgb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p>
            <a:endParaRPr lang="en-US" sz="1600">
              <a:solidFill>
                <a:srgbClr val="181813"/>
              </a:solidFill>
              <a:latin typeface="Tahoma" charset="0"/>
            </a:endParaRPr>
          </a:p>
        </p:txBody>
      </p:sp>
      <p:sp>
        <p:nvSpPr>
          <p:cNvPr id="1639426" name="Rectangle 17"/>
          <p:cNvSpPr>
            <a:spLocks noGrp="1" noChangeArrowheads="1"/>
          </p:cNvSpPr>
          <p:nvPr>
            <p:ph type="ctrTitle"/>
          </p:nvPr>
        </p:nvSpPr>
        <p:spPr>
          <a:xfrm>
            <a:off x="685800" y="1315641"/>
            <a:ext cx="7772400" cy="1103709"/>
          </a:xfrm>
        </p:spPr>
        <p:txBody>
          <a:bodyPr/>
          <a:lstStyle>
            <a:lvl1pPr>
              <a:defRPr>
                <a:solidFill>
                  <a:schemeClr val="tx2"/>
                </a:solidFill>
              </a:defRPr>
            </a:lvl1pPr>
          </a:lstStyle>
          <a:p>
            <a:r>
              <a:rPr lang="en-US"/>
              <a:t>Click to edit Master title style</a:t>
            </a:r>
          </a:p>
        </p:txBody>
      </p:sp>
      <p:sp>
        <p:nvSpPr>
          <p:cNvPr id="1639427" name="Rectangle 18"/>
          <p:cNvSpPr>
            <a:spLocks noGrp="1" noChangeArrowheads="1"/>
          </p:cNvSpPr>
          <p:nvPr>
            <p:ph type="subTitle" idx="1"/>
          </p:nvPr>
        </p:nvSpPr>
        <p:spPr>
          <a:xfrm>
            <a:off x="1371600" y="3084910"/>
            <a:ext cx="6400800" cy="1314450"/>
          </a:xfrm>
        </p:spPr>
        <p:txBody>
          <a:bodyPr/>
          <a:lstStyle>
            <a:lvl1pPr marL="0" indent="0" algn="ctr">
              <a:buFont typeface="Wingdings" pitchFamily="-110" charset="2"/>
              <a:buNone/>
              <a:defRPr/>
            </a:lvl1pPr>
          </a:lstStyle>
          <a:p>
            <a:r>
              <a:rPr lang="en-US"/>
              <a:t>Click to edit Master subtitle style</a:t>
            </a:r>
          </a:p>
        </p:txBody>
      </p:sp>
    </p:spTree>
    <p:extLst>
      <p:ext uri="{BB962C8B-B14F-4D97-AF65-F5344CB8AC3E}">
        <p14:creationId xmlns:p14="http://schemas.microsoft.com/office/powerpoint/2010/main" val="965408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AAC1AE9F-49F9-3546-A9D6-548170064F61}" type="datetime1">
              <a:rPr lang="en-US" smtClean="0"/>
              <a:t>11/15/18</a:t>
            </a:fld>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6" name="Rectangle 6"/>
          <p:cNvSpPr>
            <a:spLocks noGrp="1" noChangeArrowheads="1"/>
          </p:cNvSpPr>
          <p:nvPr>
            <p:ph type="sldNum" sz="quarter" idx="12"/>
          </p:nvPr>
        </p:nvSpPr>
        <p:spPr>
          <a:ln/>
        </p:spPr>
        <p:txBody>
          <a:bodyPr/>
          <a:lstStyle>
            <a:lvl1pPr>
              <a:defRPr/>
            </a:lvl1pPr>
          </a:lstStyle>
          <a:p>
            <a:pPr>
              <a:defRPr/>
            </a:pPr>
            <a:fld id="{BCBA3DEA-3145-7C49-B94A-43C1F404DBEE}" type="slidenum">
              <a:rPr lang="en-US"/>
              <a:pPr>
                <a:defRPr/>
              </a:pPr>
              <a:t>‹#›</a:t>
            </a:fld>
            <a:endParaRPr lang="en-US"/>
          </a:p>
        </p:txBody>
      </p:sp>
    </p:spTree>
    <p:extLst>
      <p:ext uri="{BB962C8B-B14F-4D97-AF65-F5344CB8AC3E}">
        <p14:creationId xmlns:p14="http://schemas.microsoft.com/office/powerpoint/2010/main" val="3828756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2750" y="0"/>
            <a:ext cx="2228850" cy="48577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200" y="0"/>
            <a:ext cx="6534150" cy="48577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FDA68A1B-1945-1941-A922-732375D8A39E}" type="datetime1">
              <a:rPr lang="en-US" smtClean="0"/>
              <a:t>11/15/18</a:t>
            </a:fld>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6" name="Rectangle 6"/>
          <p:cNvSpPr>
            <a:spLocks noGrp="1" noChangeArrowheads="1"/>
          </p:cNvSpPr>
          <p:nvPr>
            <p:ph type="sldNum" sz="quarter" idx="12"/>
          </p:nvPr>
        </p:nvSpPr>
        <p:spPr>
          <a:ln/>
        </p:spPr>
        <p:txBody>
          <a:bodyPr/>
          <a:lstStyle>
            <a:lvl1pPr>
              <a:defRPr/>
            </a:lvl1pPr>
          </a:lstStyle>
          <a:p>
            <a:pPr>
              <a:defRPr/>
            </a:pPr>
            <a:fld id="{8D6825DC-54D6-854A-887D-14F10950A174}" type="slidenum">
              <a:rPr lang="en-US"/>
              <a:pPr>
                <a:defRPr/>
              </a:pPr>
              <a:t>‹#›</a:t>
            </a:fld>
            <a:endParaRPr lang="en-US"/>
          </a:p>
        </p:txBody>
      </p:sp>
    </p:spTree>
    <p:extLst>
      <p:ext uri="{BB962C8B-B14F-4D97-AF65-F5344CB8AC3E}">
        <p14:creationId xmlns:p14="http://schemas.microsoft.com/office/powerpoint/2010/main" val="35407814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verTx" preserve="1">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76200" y="0"/>
            <a:ext cx="8915400" cy="800100"/>
          </a:xfrm>
        </p:spPr>
        <p:txBody>
          <a:bodyPr/>
          <a:lstStyle/>
          <a:p>
            <a:r>
              <a:rPr lang="en-US"/>
              <a:t>Click to edit Master title style</a:t>
            </a:r>
          </a:p>
        </p:txBody>
      </p:sp>
      <p:sp>
        <p:nvSpPr>
          <p:cNvPr id="3" name="Content Placeholder 2"/>
          <p:cNvSpPr>
            <a:spLocks noGrp="1"/>
          </p:cNvSpPr>
          <p:nvPr>
            <p:ph sz="half" idx="1"/>
          </p:nvPr>
        </p:nvSpPr>
        <p:spPr>
          <a:xfrm>
            <a:off x="381000" y="914400"/>
            <a:ext cx="8229600" cy="1914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81000" y="2943225"/>
            <a:ext cx="8229600" cy="1914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005BC52A-94A8-9A4C-AD2B-5AD246FCBC62}" type="datetime1">
              <a:rPr lang="en-US" smtClean="0"/>
              <a:t>11/15/18</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7" name="Rectangle 6"/>
          <p:cNvSpPr>
            <a:spLocks noGrp="1" noChangeArrowheads="1"/>
          </p:cNvSpPr>
          <p:nvPr>
            <p:ph type="sldNum" sz="quarter" idx="12"/>
          </p:nvPr>
        </p:nvSpPr>
        <p:spPr>
          <a:ln/>
        </p:spPr>
        <p:txBody>
          <a:bodyPr/>
          <a:lstStyle>
            <a:lvl1pPr>
              <a:defRPr/>
            </a:lvl1pPr>
          </a:lstStyle>
          <a:p>
            <a:pPr>
              <a:defRPr/>
            </a:pPr>
            <a:fld id="{23208D83-95AB-9F44-BDA4-7D39432593BF}" type="slidenum">
              <a:rPr lang="en-US"/>
              <a:pPr>
                <a:defRPr/>
              </a:pPr>
              <a:t>‹#›</a:t>
            </a:fld>
            <a:endParaRPr lang="en-US"/>
          </a:p>
        </p:txBody>
      </p:sp>
    </p:spTree>
    <p:extLst>
      <p:ext uri="{BB962C8B-B14F-4D97-AF65-F5344CB8AC3E}">
        <p14:creationId xmlns:p14="http://schemas.microsoft.com/office/powerpoint/2010/main" val="26218198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x" preserve="1">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76200" y="0"/>
            <a:ext cx="8915400" cy="800100"/>
          </a:xfrm>
        </p:spPr>
        <p:txBody>
          <a:bodyPr/>
          <a:lstStyle/>
          <a:p>
            <a:r>
              <a:rPr lang="en-US"/>
              <a:t>Click to edit Master title style</a:t>
            </a:r>
          </a:p>
        </p:txBody>
      </p:sp>
      <p:sp>
        <p:nvSpPr>
          <p:cNvPr id="3" name="Content Placeholder 2"/>
          <p:cNvSpPr>
            <a:spLocks noGrp="1"/>
          </p:cNvSpPr>
          <p:nvPr>
            <p:ph sz="half" idx="1"/>
          </p:nvPr>
        </p:nvSpPr>
        <p:spPr>
          <a:xfrm>
            <a:off x="381000" y="914400"/>
            <a:ext cx="403860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0" y="914400"/>
            <a:ext cx="403860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C56287DA-FCE8-4245-AE55-41797BD15CA1}" type="datetime1">
              <a:rPr lang="en-US" smtClean="0"/>
              <a:t>11/15/18</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7" name="Rectangle 6"/>
          <p:cNvSpPr>
            <a:spLocks noGrp="1" noChangeArrowheads="1"/>
          </p:cNvSpPr>
          <p:nvPr>
            <p:ph type="sldNum" sz="quarter" idx="12"/>
          </p:nvPr>
        </p:nvSpPr>
        <p:spPr>
          <a:ln/>
        </p:spPr>
        <p:txBody>
          <a:bodyPr/>
          <a:lstStyle>
            <a:lvl1pPr>
              <a:defRPr/>
            </a:lvl1pPr>
          </a:lstStyle>
          <a:p>
            <a:pPr>
              <a:defRPr/>
            </a:pPr>
            <a:fld id="{D033ABCE-BF93-814B-9EE5-D77789A84062}" type="slidenum">
              <a:rPr lang="en-US"/>
              <a:pPr>
                <a:defRPr/>
              </a:pPr>
              <a:t>‹#›</a:t>
            </a:fld>
            <a:endParaRPr lang="en-US"/>
          </a:p>
        </p:txBody>
      </p:sp>
    </p:spTree>
    <p:extLst>
      <p:ext uri="{BB962C8B-B14F-4D97-AF65-F5344CB8AC3E}">
        <p14:creationId xmlns:p14="http://schemas.microsoft.com/office/powerpoint/2010/main" val="924194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AndTx" preserve="1">
  <p:cSld name="Title, 2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76200" y="0"/>
            <a:ext cx="8915400" cy="800100"/>
          </a:xfrm>
        </p:spPr>
        <p:txBody>
          <a:bodyPr/>
          <a:lstStyle/>
          <a:p>
            <a:r>
              <a:rPr lang="en-US"/>
              <a:t>Click to edit Master title style</a:t>
            </a:r>
          </a:p>
        </p:txBody>
      </p:sp>
      <p:sp>
        <p:nvSpPr>
          <p:cNvPr id="3" name="Content Placeholder 2"/>
          <p:cNvSpPr>
            <a:spLocks noGrp="1"/>
          </p:cNvSpPr>
          <p:nvPr>
            <p:ph sz="quarter" idx="1"/>
          </p:nvPr>
        </p:nvSpPr>
        <p:spPr>
          <a:xfrm>
            <a:off x="381000" y="914400"/>
            <a:ext cx="4038600" cy="1914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381000" y="2943225"/>
            <a:ext cx="4038600" cy="1914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half" idx="3"/>
          </p:nvPr>
        </p:nvSpPr>
        <p:spPr>
          <a:xfrm>
            <a:off x="4572000" y="914400"/>
            <a:ext cx="403860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4"/>
          <p:cNvSpPr>
            <a:spLocks noGrp="1" noChangeArrowheads="1"/>
          </p:cNvSpPr>
          <p:nvPr>
            <p:ph type="dt" sz="half" idx="10"/>
          </p:nvPr>
        </p:nvSpPr>
        <p:spPr>
          <a:ln/>
        </p:spPr>
        <p:txBody>
          <a:bodyPr/>
          <a:lstStyle>
            <a:lvl1pPr>
              <a:defRPr/>
            </a:lvl1pPr>
          </a:lstStyle>
          <a:p>
            <a:pPr>
              <a:defRPr/>
            </a:pPr>
            <a:fld id="{13CEC3D0-4759-B24F-B077-A7BBA5364A71}" type="datetime1">
              <a:rPr lang="en-US" smtClean="0"/>
              <a:t>11/15/18</a:t>
            </a:fld>
            <a:endParaRPr lang="en-US"/>
          </a:p>
        </p:txBody>
      </p:sp>
      <p:sp>
        <p:nvSpPr>
          <p:cNvPr id="7"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8" name="Rectangle 6"/>
          <p:cNvSpPr>
            <a:spLocks noGrp="1" noChangeArrowheads="1"/>
          </p:cNvSpPr>
          <p:nvPr>
            <p:ph type="sldNum" sz="quarter" idx="12"/>
          </p:nvPr>
        </p:nvSpPr>
        <p:spPr>
          <a:ln/>
        </p:spPr>
        <p:txBody>
          <a:bodyPr/>
          <a:lstStyle>
            <a:lvl1pPr>
              <a:defRPr/>
            </a:lvl1pPr>
          </a:lstStyle>
          <a:p>
            <a:pPr>
              <a:defRPr/>
            </a:pPr>
            <a:fld id="{3A489BBE-B388-EA4F-8542-FBAA72FA387A}" type="slidenum">
              <a:rPr lang="en-US"/>
              <a:pPr>
                <a:defRPr/>
              </a:pPr>
              <a:t>‹#›</a:t>
            </a:fld>
            <a:endParaRPr lang="en-US"/>
          </a:p>
        </p:txBody>
      </p:sp>
    </p:spTree>
    <p:extLst>
      <p:ext uri="{BB962C8B-B14F-4D97-AF65-F5344CB8AC3E}">
        <p14:creationId xmlns:p14="http://schemas.microsoft.com/office/powerpoint/2010/main" val="33547346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OverObj">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 y="0"/>
            <a:ext cx="8915400" cy="800100"/>
          </a:xfrm>
        </p:spPr>
        <p:txBody>
          <a:bodyPr/>
          <a:lstStyle/>
          <a:p>
            <a:r>
              <a:rPr lang="en-US"/>
              <a:t>Click to edit Master title style</a:t>
            </a:r>
          </a:p>
        </p:txBody>
      </p:sp>
      <p:sp>
        <p:nvSpPr>
          <p:cNvPr id="3" name="Text Placeholder 2"/>
          <p:cNvSpPr>
            <a:spLocks noGrp="1"/>
          </p:cNvSpPr>
          <p:nvPr>
            <p:ph type="body" sz="half" idx="1"/>
          </p:nvPr>
        </p:nvSpPr>
        <p:spPr>
          <a:xfrm>
            <a:off x="381000" y="914400"/>
            <a:ext cx="8229600" cy="1914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81000" y="2943225"/>
            <a:ext cx="8229600" cy="1914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B7146CD3-C987-474B-94C5-C153748DEF36}" type="datetime1">
              <a:rPr lang="en-US" smtClean="0"/>
              <a:t>11/15/18</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7" name="Rectangle 6"/>
          <p:cNvSpPr>
            <a:spLocks noGrp="1" noChangeArrowheads="1"/>
          </p:cNvSpPr>
          <p:nvPr>
            <p:ph type="sldNum" sz="quarter" idx="12"/>
          </p:nvPr>
        </p:nvSpPr>
        <p:spPr>
          <a:ln/>
        </p:spPr>
        <p:txBody>
          <a:bodyPr/>
          <a:lstStyle>
            <a:lvl1pPr>
              <a:defRPr/>
            </a:lvl1pPr>
          </a:lstStyle>
          <a:p>
            <a:pPr>
              <a:defRPr/>
            </a:pPr>
            <a:fld id="{6CF02C46-588B-BF4A-AA39-B881ABC99C6F}" type="slidenum">
              <a:rPr lang="en-US"/>
              <a:pPr>
                <a:defRPr/>
              </a:pPr>
              <a:t>‹#›</a:t>
            </a:fld>
            <a:endParaRPr lang="en-US"/>
          </a:p>
        </p:txBody>
      </p:sp>
    </p:spTree>
    <p:extLst>
      <p:ext uri="{BB962C8B-B14F-4D97-AF65-F5344CB8AC3E}">
        <p14:creationId xmlns:p14="http://schemas.microsoft.com/office/powerpoint/2010/main" val="2898009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3E845F8D-631C-B147-AEFE-3743387A5C1B}" type="datetime1">
              <a:rPr lang="en-US" smtClean="0"/>
              <a:t>11/15/18</a:t>
            </a:fld>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6" name="Rectangle 6"/>
          <p:cNvSpPr>
            <a:spLocks noGrp="1" noChangeArrowheads="1"/>
          </p:cNvSpPr>
          <p:nvPr>
            <p:ph type="sldNum" sz="quarter" idx="12"/>
          </p:nvPr>
        </p:nvSpPr>
        <p:spPr>
          <a:ln/>
        </p:spPr>
        <p:txBody>
          <a:bodyPr/>
          <a:lstStyle>
            <a:lvl1pPr>
              <a:defRPr/>
            </a:lvl1pPr>
          </a:lstStyle>
          <a:p>
            <a:pPr>
              <a:defRPr/>
            </a:pPr>
            <a:fld id="{BE1EBCB2-EFA8-B242-B6A7-4A9D86BDAC64}" type="slidenum">
              <a:rPr lang="en-US"/>
              <a:pPr>
                <a:defRPr/>
              </a:pPr>
              <a:t>‹#›</a:t>
            </a:fld>
            <a:endParaRPr lang="en-US"/>
          </a:p>
        </p:txBody>
      </p:sp>
    </p:spTree>
    <p:extLst>
      <p:ext uri="{BB962C8B-B14F-4D97-AF65-F5344CB8AC3E}">
        <p14:creationId xmlns:p14="http://schemas.microsoft.com/office/powerpoint/2010/main" val="4202975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fld id="{D6D42C08-E7C8-8B43-9739-26FEA8AF0DE2}" type="datetime1">
              <a:rPr lang="en-US" smtClean="0"/>
              <a:t>11/15/18</a:t>
            </a:fld>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6" name="Rectangle 6"/>
          <p:cNvSpPr>
            <a:spLocks noGrp="1" noChangeArrowheads="1"/>
          </p:cNvSpPr>
          <p:nvPr>
            <p:ph type="sldNum" sz="quarter" idx="12"/>
          </p:nvPr>
        </p:nvSpPr>
        <p:spPr>
          <a:ln/>
        </p:spPr>
        <p:txBody>
          <a:bodyPr/>
          <a:lstStyle>
            <a:lvl1pPr>
              <a:defRPr/>
            </a:lvl1pPr>
          </a:lstStyle>
          <a:p>
            <a:pPr>
              <a:defRPr/>
            </a:pPr>
            <a:fld id="{447D3185-B275-764C-87F7-C2BEA5A24164}" type="slidenum">
              <a:rPr lang="en-US"/>
              <a:pPr>
                <a:defRPr/>
              </a:pPr>
              <a:t>‹#›</a:t>
            </a:fld>
            <a:endParaRPr lang="en-US"/>
          </a:p>
        </p:txBody>
      </p:sp>
    </p:spTree>
    <p:extLst>
      <p:ext uri="{BB962C8B-B14F-4D97-AF65-F5344CB8AC3E}">
        <p14:creationId xmlns:p14="http://schemas.microsoft.com/office/powerpoint/2010/main" val="4263083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914400"/>
            <a:ext cx="4038600" cy="3943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914400"/>
            <a:ext cx="4038600" cy="3943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0CFB0FE9-BDB1-E748-A883-6A478DB6E848}" type="datetime1">
              <a:rPr lang="en-US" smtClean="0"/>
              <a:t>11/15/18</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7" name="Rectangle 6"/>
          <p:cNvSpPr>
            <a:spLocks noGrp="1" noChangeArrowheads="1"/>
          </p:cNvSpPr>
          <p:nvPr>
            <p:ph type="sldNum" sz="quarter" idx="12"/>
          </p:nvPr>
        </p:nvSpPr>
        <p:spPr>
          <a:ln/>
        </p:spPr>
        <p:txBody>
          <a:bodyPr/>
          <a:lstStyle>
            <a:lvl1pPr>
              <a:defRPr/>
            </a:lvl1pPr>
          </a:lstStyle>
          <a:p>
            <a:pPr>
              <a:defRPr/>
            </a:pPr>
            <a:fld id="{6AE8417F-F7CF-B64C-80DB-3F5E00EEB793}" type="slidenum">
              <a:rPr lang="en-US"/>
              <a:pPr>
                <a:defRPr/>
              </a:pPr>
              <a:t>‹#›</a:t>
            </a:fld>
            <a:endParaRPr lang="en-US"/>
          </a:p>
        </p:txBody>
      </p:sp>
    </p:spTree>
    <p:extLst>
      <p:ext uri="{BB962C8B-B14F-4D97-AF65-F5344CB8AC3E}">
        <p14:creationId xmlns:p14="http://schemas.microsoft.com/office/powerpoint/2010/main" val="1061810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fld id="{44D1F91C-7064-0F43-BA13-D585C1E49EBE}" type="datetime1">
              <a:rPr lang="en-US" smtClean="0"/>
              <a:t>11/15/18</a:t>
            </a:fld>
            <a:endParaRPr lang="en-US"/>
          </a:p>
        </p:txBody>
      </p:sp>
      <p:sp>
        <p:nvSpPr>
          <p:cNvPr id="8"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9" name="Rectangle 6"/>
          <p:cNvSpPr>
            <a:spLocks noGrp="1" noChangeArrowheads="1"/>
          </p:cNvSpPr>
          <p:nvPr>
            <p:ph type="sldNum" sz="quarter" idx="12"/>
          </p:nvPr>
        </p:nvSpPr>
        <p:spPr>
          <a:ln/>
        </p:spPr>
        <p:txBody>
          <a:bodyPr/>
          <a:lstStyle>
            <a:lvl1pPr>
              <a:defRPr/>
            </a:lvl1pPr>
          </a:lstStyle>
          <a:p>
            <a:pPr>
              <a:defRPr/>
            </a:pPr>
            <a:fld id="{D9C13F10-2B67-0F49-B242-33BDBCC5AAEC}" type="slidenum">
              <a:rPr lang="en-US"/>
              <a:pPr>
                <a:defRPr/>
              </a:pPr>
              <a:t>‹#›</a:t>
            </a:fld>
            <a:endParaRPr lang="en-US"/>
          </a:p>
        </p:txBody>
      </p:sp>
    </p:spTree>
    <p:extLst>
      <p:ext uri="{BB962C8B-B14F-4D97-AF65-F5344CB8AC3E}">
        <p14:creationId xmlns:p14="http://schemas.microsoft.com/office/powerpoint/2010/main" val="2341913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fld id="{4000177E-ADCC-644C-8C9E-13A7221CB8FD}" type="datetime1">
              <a:rPr lang="en-US" smtClean="0"/>
              <a:t>11/15/18</a:t>
            </a:fld>
            <a:endParaRPr lang="en-US"/>
          </a:p>
        </p:txBody>
      </p:sp>
      <p:sp>
        <p:nvSpPr>
          <p:cNvPr id="4"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5" name="Rectangle 6"/>
          <p:cNvSpPr>
            <a:spLocks noGrp="1" noChangeArrowheads="1"/>
          </p:cNvSpPr>
          <p:nvPr>
            <p:ph type="sldNum" sz="quarter" idx="12"/>
          </p:nvPr>
        </p:nvSpPr>
        <p:spPr>
          <a:ln/>
        </p:spPr>
        <p:txBody>
          <a:bodyPr/>
          <a:lstStyle>
            <a:lvl1pPr>
              <a:defRPr/>
            </a:lvl1pPr>
          </a:lstStyle>
          <a:p>
            <a:pPr>
              <a:defRPr/>
            </a:pPr>
            <a:fld id="{B2D31342-4E5E-FB4E-AB52-83471CD26A92}" type="slidenum">
              <a:rPr lang="en-US"/>
              <a:pPr>
                <a:defRPr/>
              </a:pPr>
              <a:t>‹#›</a:t>
            </a:fld>
            <a:endParaRPr lang="en-US"/>
          </a:p>
        </p:txBody>
      </p:sp>
    </p:spTree>
    <p:extLst>
      <p:ext uri="{BB962C8B-B14F-4D97-AF65-F5344CB8AC3E}">
        <p14:creationId xmlns:p14="http://schemas.microsoft.com/office/powerpoint/2010/main" val="29114509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049CAF4F-91BC-6D4C-8C6C-A2A40001EDC7}" type="datetime1">
              <a:rPr lang="en-US" smtClean="0"/>
              <a:t>11/15/18</a:t>
            </a:fld>
            <a:endParaRPr lang="en-US"/>
          </a:p>
        </p:txBody>
      </p:sp>
      <p:sp>
        <p:nvSpPr>
          <p:cNvPr id="3"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4" name="Rectangle 6"/>
          <p:cNvSpPr>
            <a:spLocks noGrp="1" noChangeArrowheads="1"/>
          </p:cNvSpPr>
          <p:nvPr>
            <p:ph type="sldNum" sz="quarter" idx="12"/>
          </p:nvPr>
        </p:nvSpPr>
        <p:spPr>
          <a:ln/>
        </p:spPr>
        <p:txBody>
          <a:bodyPr/>
          <a:lstStyle>
            <a:lvl1pPr>
              <a:defRPr/>
            </a:lvl1pPr>
          </a:lstStyle>
          <a:p>
            <a:pPr>
              <a:defRPr/>
            </a:pPr>
            <a:fld id="{6EC58820-482F-DD49-81C4-4A523844F6CC}" type="slidenum">
              <a:rPr lang="en-US"/>
              <a:pPr>
                <a:defRPr/>
              </a:pPr>
              <a:t>‹#›</a:t>
            </a:fld>
            <a:endParaRPr lang="en-US"/>
          </a:p>
        </p:txBody>
      </p:sp>
    </p:spTree>
    <p:extLst>
      <p:ext uri="{BB962C8B-B14F-4D97-AF65-F5344CB8AC3E}">
        <p14:creationId xmlns:p14="http://schemas.microsoft.com/office/powerpoint/2010/main" val="3631512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F77AD1AA-E789-A344-BEF0-566E430BE669}" type="datetime1">
              <a:rPr lang="en-US" smtClean="0"/>
              <a:t>11/15/18</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7" name="Rectangle 6"/>
          <p:cNvSpPr>
            <a:spLocks noGrp="1" noChangeArrowheads="1"/>
          </p:cNvSpPr>
          <p:nvPr>
            <p:ph type="sldNum" sz="quarter" idx="12"/>
          </p:nvPr>
        </p:nvSpPr>
        <p:spPr>
          <a:ln/>
        </p:spPr>
        <p:txBody>
          <a:bodyPr/>
          <a:lstStyle>
            <a:lvl1pPr>
              <a:defRPr/>
            </a:lvl1pPr>
          </a:lstStyle>
          <a:p>
            <a:pPr>
              <a:defRPr/>
            </a:pPr>
            <a:fld id="{FC384CDE-506B-3E41-AE65-2AAF672FA7A4}" type="slidenum">
              <a:rPr lang="en-US"/>
              <a:pPr>
                <a:defRPr/>
              </a:pPr>
              <a:t>‹#›</a:t>
            </a:fld>
            <a:endParaRPr lang="en-US"/>
          </a:p>
        </p:txBody>
      </p:sp>
    </p:spTree>
    <p:extLst>
      <p:ext uri="{BB962C8B-B14F-4D97-AF65-F5344CB8AC3E}">
        <p14:creationId xmlns:p14="http://schemas.microsoft.com/office/powerpoint/2010/main" val="1649801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35B73CB2-4D1F-7E42-8DAC-CC9B03DA15A9}" type="datetime1">
              <a:rPr lang="en-US" smtClean="0"/>
              <a:t>11/15/18</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                                         Speech and Language Processing - Jurafsky and Martin       </a:t>
            </a:r>
            <a:endParaRPr lang="en-US" sz="1400"/>
          </a:p>
        </p:txBody>
      </p:sp>
      <p:sp>
        <p:nvSpPr>
          <p:cNvPr id="7" name="Rectangle 6"/>
          <p:cNvSpPr>
            <a:spLocks noGrp="1" noChangeArrowheads="1"/>
          </p:cNvSpPr>
          <p:nvPr>
            <p:ph type="sldNum" sz="quarter" idx="12"/>
          </p:nvPr>
        </p:nvSpPr>
        <p:spPr>
          <a:ln/>
        </p:spPr>
        <p:txBody>
          <a:bodyPr/>
          <a:lstStyle>
            <a:lvl1pPr>
              <a:defRPr/>
            </a:lvl1pPr>
          </a:lstStyle>
          <a:p>
            <a:pPr>
              <a:defRPr/>
            </a:pPr>
            <a:fld id="{3F425D2F-19F0-494B-B83F-80DC065A530E}" type="slidenum">
              <a:rPr lang="en-US"/>
              <a:pPr>
                <a:defRPr/>
              </a:pPr>
              <a:t>‹#›</a:t>
            </a:fld>
            <a:endParaRPr lang="en-US"/>
          </a:p>
        </p:txBody>
      </p:sp>
    </p:spTree>
    <p:extLst>
      <p:ext uri="{BB962C8B-B14F-4D97-AF65-F5344CB8AC3E}">
        <p14:creationId xmlns:p14="http://schemas.microsoft.com/office/powerpoint/2010/main" val="2598582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9"/>
          <p:cNvSpPr>
            <a:spLocks noChangeArrowheads="1"/>
          </p:cNvSpPr>
          <p:nvPr/>
        </p:nvSpPr>
        <p:spPr bwMode="auto">
          <a:xfrm>
            <a:off x="1" y="0"/>
            <a:ext cx="9140825" cy="857250"/>
          </a:xfrm>
          <a:prstGeom prst="rect">
            <a:avLst/>
          </a:prstGeom>
          <a:gradFill rotWithShape="1">
            <a:gsLst>
              <a:gs pos="0">
                <a:srgbClr val="777777"/>
              </a:gs>
              <a:gs pos="100000">
                <a:srgbClr val="FFFFFF"/>
              </a:gs>
            </a:gsLst>
            <a:lin ang="5400000" scaled="1"/>
          </a:gra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p>
            <a:endParaRPr lang="en-US" sz="1600">
              <a:solidFill>
                <a:srgbClr val="009900"/>
              </a:solidFill>
              <a:latin typeface="Tahoma" charset="0"/>
            </a:endParaRPr>
          </a:p>
        </p:txBody>
      </p:sp>
      <p:sp>
        <p:nvSpPr>
          <p:cNvPr id="185346" name="AutoShape 2"/>
          <p:cNvSpPr>
            <a:spLocks noChangeArrowheads="1"/>
          </p:cNvSpPr>
          <p:nvPr/>
        </p:nvSpPr>
        <p:spPr bwMode="auto">
          <a:xfrm>
            <a:off x="0" y="1428750"/>
            <a:ext cx="381000" cy="3714750"/>
          </a:xfrm>
          <a:prstGeom prst="rtTriangle">
            <a:avLst/>
          </a:prstGeom>
          <a:gradFill rotWithShape="0">
            <a:gsLst>
              <a:gs pos="0">
                <a:schemeClr val="bg1"/>
              </a:gs>
              <a:gs pos="50000">
                <a:schemeClr val="bg1">
                  <a:gamma/>
                  <a:tint val="0"/>
                  <a:invGamma/>
                </a:schemeClr>
              </a:gs>
              <a:gs pos="100000">
                <a:schemeClr val="bg1"/>
              </a:gs>
            </a:gsLst>
            <a:lin ang="18900000" scaled="1"/>
          </a:gradFill>
          <a:ln w="9525">
            <a:noFill/>
            <a:miter lim="800000"/>
            <a:headEnd/>
            <a:tailEnd/>
          </a:ln>
          <a:effectLst/>
        </p:spPr>
        <p:txBody>
          <a:bodyPr wrap="none" anchor="ctr"/>
          <a:lstStyle/>
          <a:p>
            <a:pPr algn="ctr" eaLnBrk="0" hangingPunct="0">
              <a:defRPr/>
            </a:pPr>
            <a:endParaRPr lang="en-US" sz="2400">
              <a:latin typeface="Times" pitchFamily="-110" charset="0"/>
              <a:ea typeface="+mn-ea"/>
              <a:cs typeface="+mn-cs"/>
            </a:endParaRPr>
          </a:p>
        </p:txBody>
      </p:sp>
      <p:sp>
        <p:nvSpPr>
          <p:cNvPr id="185347" name="AutoShape 3"/>
          <p:cNvSpPr>
            <a:spLocks noChangeArrowheads="1"/>
          </p:cNvSpPr>
          <p:nvPr/>
        </p:nvSpPr>
        <p:spPr bwMode="auto">
          <a:xfrm flipH="1">
            <a:off x="8686801" y="1428750"/>
            <a:ext cx="454025" cy="3714750"/>
          </a:xfrm>
          <a:prstGeom prst="rtTriangle">
            <a:avLst/>
          </a:prstGeom>
          <a:gradFill rotWithShape="0">
            <a:gsLst>
              <a:gs pos="0">
                <a:schemeClr val="bg1"/>
              </a:gs>
              <a:gs pos="50000">
                <a:schemeClr val="bg1">
                  <a:gamma/>
                  <a:tint val="0"/>
                  <a:invGamma/>
                </a:schemeClr>
              </a:gs>
              <a:gs pos="100000">
                <a:schemeClr val="bg1"/>
              </a:gs>
            </a:gsLst>
            <a:lin ang="2700000" scaled="1"/>
          </a:gradFill>
          <a:ln w="9525">
            <a:noFill/>
            <a:miter lim="800000"/>
            <a:headEnd/>
            <a:tailEnd/>
          </a:ln>
          <a:effectLst/>
        </p:spPr>
        <p:txBody>
          <a:bodyPr wrap="none" anchor="ctr"/>
          <a:lstStyle/>
          <a:p>
            <a:pPr algn="ctr" eaLnBrk="0" hangingPunct="0">
              <a:defRPr/>
            </a:pPr>
            <a:endParaRPr lang="en-US" sz="2400">
              <a:latin typeface="Times" pitchFamily="-110" charset="0"/>
              <a:ea typeface="+mn-ea"/>
              <a:cs typeface="+mn-cs"/>
            </a:endParaRPr>
          </a:p>
        </p:txBody>
      </p:sp>
      <p:sp>
        <p:nvSpPr>
          <p:cNvPr id="185348" name="Rectangle 4"/>
          <p:cNvSpPr>
            <a:spLocks noGrp="1" noChangeArrowheads="1"/>
          </p:cNvSpPr>
          <p:nvPr>
            <p:ph type="dt" sz="half" idx="2"/>
          </p:nvPr>
        </p:nvSpPr>
        <p:spPr bwMode="auto">
          <a:xfrm>
            <a:off x="0" y="4914900"/>
            <a:ext cx="12192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400">
                <a:solidFill>
                  <a:srgbClr val="590A0E"/>
                </a:solidFill>
              </a:defRPr>
            </a:lvl1pPr>
          </a:lstStyle>
          <a:p>
            <a:pPr>
              <a:defRPr/>
            </a:pPr>
            <a:fld id="{E18CF732-A9E5-C341-A5C3-F02966BB5076}" type="datetime1">
              <a:rPr lang="en-US" smtClean="0"/>
              <a:t>11/15/18</a:t>
            </a:fld>
            <a:endParaRPr lang="en-US"/>
          </a:p>
        </p:txBody>
      </p:sp>
      <p:sp>
        <p:nvSpPr>
          <p:cNvPr id="185349" name="Rectangle 5"/>
          <p:cNvSpPr>
            <a:spLocks noGrp="1" noChangeArrowheads="1"/>
          </p:cNvSpPr>
          <p:nvPr>
            <p:ph type="ftr" sz="quarter" idx="3"/>
          </p:nvPr>
        </p:nvSpPr>
        <p:spPr bwMode="auto">
          <a:xfrm>
            <a:off x="1219200" y="4914900"/>
            <a:ext cx="74676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000">
                <a:solidFill>
                  <a:srgbClr val="181813"/>
                </a:solidFill>
                <a:cs typeface="Arial" charset="0"/>
              </a:defRPr>
            </a:lvl1pPr>
          </a:lstStyle>
          <a:p>
            <a:pPr>
              <a:defRPr/>
            </a:pPr>
            <a:r>
              <a:rPr lang="en-US"/>
              <a:t>                                         Speech and Language Processing - Jurafsky and Martin       </a:t>
            </a:r>
            <a:endParaRPr lang="en-US" sz="1400"/>
          </a:p>
        </p:txBody>
      </p:sp>
      <p:sp>
        <p:nvSpPr>
          <p:cNvPr id="185350" name="Rectangle 6"/>
          <p:cNvSpPr>
            <a:spLocks noGrp="1" noChangeArrowheads="1"/>
          </p:cNvSpPr>
          <p:nvPr>
            <p:ph type="sldNum" sz="quarter" idx="4"/>
          </p:nvPr>
        </p:nvSpPr>
        <p:spPr bwMode="auto">
          <a:xfrm>
            <a:off x="8686800" y="4914900"/>
            <a:ext cx="4572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400">
                <a:solidFill>
                  <a:srgbClr val="590A0E"/>
                </a:solidFill>
              </a:defRPr>
            </a:lvl1pPr>
          </a:lstStyle>
          <a:p>
            <a:pPr>
              <a:defRPr/>
            </a:pPr>
            <a:fld id="{9D28B0AE-A291-544A-A8C7-D30534B2C1D4}" type="slidenum">
              <a:rPr lang="en-US"/>
              <a:pPr>
                <a:defRPr/>
              </a:pPr>
              <a:t>‹#›</a:t>
            </a:fld>
            <a:endParaRPr lang="en-US"/>
          </a:p>
        </p:txBody>
      </p:sp>
      <p:sp>
        <p:nvSpPr>
          <p:cNvPr id="1032" name="Rectangle 17"/>
          <p:cNvSpPr>
            <a:spLocks noGrp="1" noChangeArrowheads="1"/>
          </p:cNvSpPr>
          <p:nvPr>
            <p:ph type="title"/>
          </p:nvPr>
        </p:nvSpPr>
        <p:spPr bwMode="auto">
          <a:xfrm>
            <a:off x="76200" y="0"/>
            <a:ext cx="8915400" cy="8001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33" name="Rectangle 18"/>
          <p:cNvSpPr>
            <a:spLocks noGrp="1" noChangeArrowheads="1"/>
          </p:cNvSpPr>
          <p:nvPr>
            <p:ph type="body" idx="1"/>
          </p:nvPr>
        </p:nvSpPr>
        <p:spPr bwMode="auto">
          <a:xfrm>
            <a:off x="381000" y="914400"/>
            <a:ext cx="8229600" cy="394335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834"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 id="2147483830" r:id="rId12"/>
    <p:sldLayoutId id="2147483831" r:id="rId13"/>
    <p:sldLayoutId id="2147483832" r:id="rId14"/>
    <p:sldLayoutId id="2147483833" r:id="rId15"/>
  </p:sldLayoutIdLst>
  <p:hf hdr="0" dt="0"/>
  <p:txStyles>
    <p:titleStyle>
      <a:lvl1pPr algn="ctr" rtl="0" eaLnBrk="0" fontAlgn="base" hangingPunct="0">
        <a:spcBef>
          <a:spcPct val="0"/>
        </a:spcBef>
        <a:spcAft>
          <a:spcPct val="0"/>
        </a:spcAft>
        <a:defRPr sz="4000" b="1">
          <a:solidFill>
            <a:srgbClr val="181813"/>
          </a:solidFill>
          <a:latin typeface="+mj-lt"/>
          <a:ea typeface="+mj-ea"/>
          <a:cs typeface="+mj-cs"/>
        </a:defRPr>
      </a:lvl1pPr>
      <a:lvl2pPr algn="ctr" rtl="0" eaLnBrk="0" fontAlgn="base" hangingPunct="0">
        <a:spcBef>
          <a:spcPct val="0"/>
        </a:spcBef>
        <a:spcAft>
          <a:spcPct val="0"/>
        </a:spcAft>
        <a:defRPr sz="4000" b="1">
          <a:solidFill>
            <a:srgbClr val="181813"/>
          </a:solidFill>
          <a:latin typeface="Verdana" pitchFamily="-110" charset="0"/>
          <a:ea typeface="ＭＳ Ｐゴシック" pitchFamily="-110" charset="-128"/>
          <a:cs typeface="ＭＳ Ｐゴシック" pitchFamily="-110" charset="-128"/>
        </a:defRPr>
      </a:lvl2pPr>
      <a:lvl3pPr algn="ctr" rtl="0" eaLnBrk="0" fontAlgn="base" hangingPunct="0">
        <a:spcBef>
          <a:spcPct val="0"/>
        </a:spcBef>
        <a:spcAft>
          <a:spcPct val="0"/>
        </a:spcAft>
        <a:defRPr sz="4000" b="1">
          <a:solidFill>
            <a:srgbClr val="181813"/>
          </a:solidFill>
          <a:latin typeface="Verdana" pitchFamily="-110" charset="0"/>
          <a:ea typeface="ＭＳ Ｐゴシック" pitchFamily="-110" charset="-128"/>
          <a:cs typeface="ＭＳ Ｐゴシック" pitchFamily="-110" charset="-128"/>
        </a:defRPr>
      </a:lvl3pPr>
      <a:lvl4pPr algn="ctr" rtl="0" eaLnBrk="0" fontAlgn="base" hangingPunct="0">
        <a:spcBef>
          <a:spcPct val="0"/>
        </a:spcBef>
        <a:spcAft>
          <a:spcPct val="0"/>
        </a:spcAft>
        <a:defRPr sz="4000" b="1">
          <a:solidFill>
            <a:srgbClr val="181813"/>
          </a:solidFill>
          <a:latin typeface="Verdana" pitchFamily="-110" charset="0"/>
          <a:ea typeface="ＭＳ Ｐゴシック" pitchFamily="-110" charset="-128"/>
          <a:cs typeface="ＭＳ Ｐゴシック" pitchFamily="-110" charset="-128"/>
        </a:defRPr>
      </a:lvl4pPr>
      <a:lvl5pPr algn="ctr" rtl="0" eaLnBrk="0" fontAlgn="base" hangingPunct="0">
        <a:spcBef>
          <a:spcPct val="0"/>
        </a:spcBef>
        <a:spcAft>
          <a:spcPct val="0"/>
        </a:spcAft>
        <a:defRPr sz="4000" b="1">
          <a:solidFill>
            <a:srgbClr val="181813"/>
          </a:solidFill>
          <a:latin typeface="Verdana" pitchFamily="-110" charset="0"/>
          <a:ea typeface="ＭＳ Ｐゴシック" pitchFamily="-110" charset="-128"/>
          <a:cs typeface="ＭＳ Ｐゴシック" pitchFamily="-110" charset="-128"/>
        </a:defRPr>
      </a:lvl5pPr>
      <a:lvl6pPr marL="457200" algn="ctr" rtl="0" eaLnBrk="0" fontAlgn="base" hangingPunct="0">
        <a:spcBef>
          <a:spcPct val="0"/>
        </a:spcBef>
        <a:spcAft>
          <a:spcPct val="0"/>
        </a:spcAft>
        <a:defRPr sz="4000" b="1">
          <a:solidFill>
            <a:srgbClr val="181813"/>
          </a:solidFill>
          <a:latin typeface="Verdana" pitchFamily="-110" charset="0"/>
          <a:ea typeface="ＭＳ Ｐゴシック" pitchFamily="-110" charset="-128"/>
          <a:cs typeface="ＭＳ Ｐゴシック" pitchFamily="-110" charset="-128"/>
        </a:defRPr>
      </a:lvl6pPr>
      <a:lvl7pPr marL="914400" algn="ctr" rtl="0" eaLnBrk="0" fontAlgn="base" hangingPunct="0">
        <a:spcBef>
          <a:spcPct val="0"/>
        </a:spcBef>
        <a:spcAft>
          <a:spcPct val="0"/>
        </a:spcAft>
        <a:defRPr sz="4000" b="1">
          <a:solidFill>
            <a:srgbClr val="181813"/>
          </a:solidFill>
          <a:latin typeface="Verdana" pitchFamily="-110" charset="0"/>
          <a:ea typeface="ＭＳ Ｐゴシック" pitchFamily="-110" charset="-128"/>
          <a:cs typeface="ＭＳ Ｐゴシック" pitchFamily="-110" charset="-128"/>
        </a:defRPr>
      </a:lvl7pPr>
      <a:lvl8pPr marL="1371600" algn="ctr" rtl="0" eaLnBrk="0" fontAlgn="base" hangingPunct="0">
        <a:spcBef>
          <a:spcPct val="0"/>
        </a:spcBef>
        <a:spcAft>
          <a:spcPct val="0"/>
        </a:spcAft>
        <a:defRPr sz="4000" b="1">
          <a:solidFill>
            <a:srgbClr val="181813"/>
          </a:solidFill>
          <a:latin typeface="Verdana" pitchFamily="-110" charset="0"/>
          <a:ea typeface="ＭＳ Ｐゴシック" pitchFamily="-110" charset="-128"/>
          <a:cs typeface="ＭＳ Ｐゴシック" pitchFamily="-110" charset="-128"/>
        </a:defRPr>
      </a:lvl8pPr>
      <a:lvl9pPr marL="1828800" algn="ctr" rtl="0" eaLnBrk="0" fontAlgn="base" hangingPunct="0">
        <a:spcBef>
          <a:spcPct val="0"/>
        </a:spcBef>
        <a:spcAft>
          <a:spcPct val="0"/>
        </a:spcAft>
        <a:defRPr sz="4000" b="1">
          <a:solidFill>
            <a:srgbClr val="181813"/>
          </a:solidFill>
          <a:latin typeface="Verdana" pitchFamily="-110" charset="0"/>
          <a:ea typeface="ＭＳ Ｐゴシック" pitchFamily="-110" charset="-128"/>
          <a:cs typeface="ＭＳ Ｐゴシック" pitchFamily="-110" charset="-128"/>
        </a:defRPr>
      </a:lvl9pPr>
    </p:titleStyle>
    <p:bodyStyle>
      <a:lvl1pPr marL="342900" indent="-342900" algn="l" rtl="0" eaLnBrk="0" fontAlgn="base" hangingPunct="0">
        <a:spcBef>
          <a:spcPct val="20000"/>
        </a:spcBef>
        <a:spcAft>
          <a:spcPct val="0"/>
        </a:spcAft>
        <a:buFont typeface="Wingdings" charset="0"/>
        <a:buChar char="§"/>
        <a:defRPr sz="3200">
          <a:solidFill>
            <a:srgbClr val="590A0E"/>
          </a:solidFill>
          <a:latin typeface="+mn-lt"/>
          <a:ea typeface="+mn-ea"/>
          <a:cs typeface="+mn-cs"/>
        </a:defRPr>
      </a:lvl1pPr>
      <a:lvl2pPr marL="742950" indent="-285750" algn="l" rtl="0" eaLnBrk="0" fontAlgn="base" hangingPunct="0">
        <a:spcBef>
          <a:spcPct val="20000"/>
        </a:spcBef>
        <a:spcAft>
          <a:spcPct val="0"/>
        </a:spcAft>
        <a:buClr>
          <a:srgbClr val="404040"/>
        </a:buClr>
        <a:buFont typeface="Wingdings" charset="0"/>
        <a:buChar char="§"/>
        <a:defRPr sz="2800">
          <a:solidFill>
            <a:schemeClr val="tx1"/>
          </a:solidFill>
          <a:latin typeface="+mn-lt"/>
          <a:ea typeface="ＭＳ Ｐゴシック" charset="0"/>
        </a:defRPr>
      </a:lvl2pPr>
      <a:lvl3pPr marL="1085850" indent="-228600" algn="l" rtl="0" eaLnBrk="0" fontAlgn="base" hangingPunct="0">
        <a:spcBef>
          <a:spcPct val="20000"/>
        </a:spcBef>
        <a:spcAft>
          <a:spcPct val="0"/>
        </a:spcAft>
        <a:buFont typeface="Wingdings" charset="0"/>
        <a:buChar char="§"/>
        <a:defRPr sz="2400">
          <a:solidFill>
            <a:srgbClr val="2D506B"/>
          </a:solidFill>
          <a:latin typeface="+mn-lt"/>
          <a:ea typeface="+mn-ea"/>
        </a:defRPr>
      </a:lvl3pPr>
      <a:lvl4pPr marL="1428750" indent="-228600" algn="l" rtl="0" eaLnBrk="0" fontAlgn="base" hangingPunct="0">
        <a:spcBef>
          <a:spcPct val="20000"/>
        </a:spcBef>
        <a:spcAft>
          <a:spcPct val="0"/>
        </a:spcAft>
        <a:buFont typeface="Wingdings" charset="0"/>
        <a:buChar char="§"/>
        <a:defRPr sz="2000">
          <a:solidFill>
            <a:schemeClr val="tx1"/>
          </a:solidFill>
          <a:latin typeface="+mn-lt"/>
          <a:ea typeface="+mn-ea"/>
        </a:defRPr>
      </a:lvl4pPr>
      <a:lvl5pPr marL="1771650" indent="-228600" algn="l" rtl="0" eaLnBrk="0" fontAlgn="base" hangingPunct="0">
        <a:spcBef>
          <a:spcPct val="20000"/>
        </a:spcBef>
        <a:spcAft>
          <a:spcPct val="0"/>
        </a:spcAft>
        <a:buClr>
          <a:schemeClr val="tx2"/>
        </a:buClr>
        <a:buFont typeface="Wingdings" charset="0"/>
        <a:buChar char="§"/>
        <a:defRPr sz="2000">
          <a:solidFill>
            <a:schemeClr val="tx1"/>
          </a:solidFill>
          <a:latin typeface="+mn-lt"/>
          <a:ea typeface="+mn-ea"/>
        </a:defRPr>
      </a:lvl5pPr>
      <a:lvl6pPr marL="2228850" indent="-228600" algn="l" rtl="0" eaLnBrk="0" fontAlgn="base" hangingPunct="0">
        <a:spcBef>
          <a:spcPct val="20000"/>
        </a:spcBef>
        <a:spcAft>
          <a:spcPct val="0"/>
        </a:spcAft>
        <a:buClr>
          <a:schemeClr val="tx2"/>
        </a:buClr>
        <a:buFont typeface="Wingdings" pitchFamily="-110" charset="2"/>
        <a:buChar char="§"/>
        <a:defRPr sz="2000">
          <a:solidFill>
            <a:schemeClr val="tx1"/>
          </a:solidFill>
          <a:latin typeface="+mn-lt"/>
          <a:ea typeface="+mn-ea"/>
        </a:defRPr>
      </a:lvl6pPr>
      <a:lvl7pPr marL="2686050" indent="-228600" algn="l" rtl="0" eaLnBrk="0" fontAlgn="base" hangingPunct="0">
        <a:spcBef>
          <a:spcPct val="20000"/>
        </a:spcBef>
        <a:spcAft>
          <a:spcPct val="0"/>
        </a:spcAft>
        <a:buClr>
          <a:schemeClr val="tx2"/>
        </a:buClr>
        <a:buFont typeface="Wingdings" pitchFamily="-110" charset="2"/>
        <a:buChar char="§"/>
        <a:defRPr sz="2000">
          <a:solidFill>
            <a:schemeClr val="tx1"/>
          </a:solidFill>
          <a:latin typeface="+mn-lt"/>
          <a:ea typeface="+mn-ea"/>
        </a:defRPr>
      </a:lvl7pPr>
      <a:lvl8pPr marL="3143250" indent="-228600" algn="l" rtl="0" eaLnBrk="0" fontAlgn="base" hangingPunct="0">
        <a:spcBef>
          <a:spcPct val="20000"/>
        </a:spcBef>
        <a:spcAft>
          <a:spcPct val="0"/>
        </a:spcAft>
        <a:buClr>
          <a:schemeClr val="tx2"/>
        </a:buClr>
        <a:buFont typeface="Wingdings" pitchFamily="-110" charset="2"/>
        <a:buChar char="§"/>
        <a:defRPr sz="2000">
          <a:solidFill>
            <a:schemeClr val="tx1"/>
          </a:solidFill>
          <a:latin typeface="+mn-lt"/>
          <a:ea typeface="+mn-ea"/>
        </a:defRPr>
      </a:lvl8pPr>
      <a:lvl9pPr marL="3600450" indent="-228600" algn="l" rtl="0" eaLnBrk="0" fontAlgn="base" hangingPunct="0">
        <a:spcBef>
          <a:spcPct val="20000"/>
        </a:spcBef>
        <a:spcAft>
          <a:spcPct val="0"/>
        </a:spcAft>
        <a:buClr>
          <a:schemeClr val="tx2"/>
        </a:buClr>
        <a:buFont typeface="Wingdings" pitchFamily="-110" charset="2"/>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en.wikipedia.org/wiki/Colorado_Rockies_(NHL)" TargetMode="External"/><Relationship Id="rId2" Type="http://schemas.openxmlformats.org/officeDocument/2006/relationships/hyperlink" Target="https://en.wikipedia.org/wiki/Colorado_Rockies" TargetMode="External"/><Relationship Id="rId1" Type="http://schemas.openxmlformats.org/officeDocument/2006/relationships/slideLayout" Target="../slideLayouts/slideLayout2.xml"/><Relationship Id="rId4" Type="http://schemas.openxmlformats.org/officeDocument/2006/relationships/hyperlink" Target="https://en.wikipedia.org/wiki/Rocky_Mountain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p:cNvSpPr>
            <a:spLocks noGrp="1" noChangeArrowheads="1"/>
          </p:cNvSpPr>
          <p:nvPr>
            <p:ph type="ctrTitle"/>
          </p:nvPr>
        </p:nvSpPr>
        <p:spPr>
          <a:xfrm>
            <a:off x="609600" y="438150"/>
            <a:ext cx="8077200" cy="1143000"/>
          </a:xfrm>
        </p:spPr>
        <p:txBody>
          <a:bodyPr/>
          <a:lstStyle/>
          <a:p>
            <a:br>
              <a:rPr lang="en-US" b="0" dirty="0">
                <a:latin typeface="Verdana" charset="0"/>
                <a:ea typeface="ＭＳ Ｐゴシック" charset="0"/>
                <a:cs typeface="ＭＳ Ｐゴシック" charset="0"/>
              </a:rPr>
            </a:br>
            <a:r>
              <a:rPr lang="en-US" b="0" dirty="0">
                <a:latin typeface="Verdana" charset="0"/>
                <a:ea typeface="ＭＳ Ｐゴシック" charset="0"/>
                <a:cs typeface="ＭＳ Ｐゴシック" charset="0"/>
              </a:rPr>
              <a:t>Natural Language Processing</a:t>
            </a:r>
          </a:p>
        </p:txBody>
      </p:sp>
      <p:sp>
        <p:nvSpPr>
          <p:cNvPr id="19458" name="Rectangle 3"/>
          <p:cNvSpPr>
            <a:spLocks noGrp="1" noChangeArrowheads="1"/>
          </p:cNvSpPr>
          <p:nvPr>
            <p:ph type="subTitle" idx="1"/>
          </p:nvPr>
        </p:nvSpPr>
        <p:spPr>
          <a:xfrm>
            <a:off x="1143000" y="2495550"/>
            <a:ext cx="6400800" cy="1752600"/>
          </a:xfrm>
        </p:spPr>
        <p:txBody>
          <a:bodyPr/>
          <a:lstStyle/>
          <a:p>
            <a:pPr>
              <a:buFont typeface="Wingdings" charset="0"/>
              <a:buNone/>
            </a:pPr>
            <a:endParaRPr lang="en-US" dirty="0">
              <a:solidFill>
                <a:srgbClr val="A50021"/>
              </a:solidFill>
              <a:latin typeface="Tahoma" charset="0"/>
              <a:ea typeface="ＭＳ Ｐゴシック" charset="0"/>
              <a:cs typeface="ＭＳ Ｐゴシック" charset="0"/>
            </a:endParaRPr>
          </a:p>
          <a:p>
            <a:pPr>
              <a:buFont typeface="Wingdings" charset="0"/>
              <a:buNone/>
            </a:pPr>
            <a:r>
              <a:rPr lang="en-US" dirty="0">
                <a:latin typeface="Tahoma" charset="0"/>
                <a:ea typeface="ＭＳ Ｐゴシック" charset="0"/>
                <a:cs typeface="ＭＳ Ｐゴシック" charset="0"/>
              </a:rPr>
              <a:t>CSCI 5832 – Lecture 22</a:t>
            </a:r>
          </a:p>
          <a:p>
            <a:pPr>
              <a:buFont typeface="Wingdings" charset="0"/>
              <a:buNone/>
            </a:pPr>
            <a:r>
              <a:rPr lang="en-US" dirty="0">
                <a:latin typeface="Tahoma" charset="0"/>
                <a:ea typeface="ＭＳ Ｐゴシック" charset="0"/>
                <a:cs typeface="ＭＳ Ｐゴシック" charset="0"/>
              </a:rPr>
              <a:t>Jim Martin</a:t>
            </a:r>
          </a:p>
          <a:p>
            <a:pPr>
              <a:buFont typeface="Wingdings" charset="0"/>
              <a:buNone/>
            </a:pPr>
            <a:endParaRPr lang="en-US" dirty="0">
              <a:latin typeface="Tahoma" charset="0"/>
              <a:ea typeface="ＭＳ Ｐゴシック" charset="0"/>
              <a:cs typeface="ＭＳ Ｐゴシック" charset="0"/>
            </a:endParaRPr>
          </a:p>
          <a:p>
            <a:pPr>
              <a:buFont typeface="Wingdings" charset="0"/>
              <a:buNone/>
            </a:pPr>
            <a:r>
              <a:rPr lang="en-US" dirty="0">
                <a:latin typeface="Tahoma" charset="0"/>
                <a:ea typeface="ＭＳ Ｐゴシック" charset="0"/>
                <a:cs typeface="ＭＳ Ｐゴシック" charset="0"/>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Title 1"/>
          <p:cNvSpPr>
            <a:spLocks noGrp="1"/>
          </p:cNvSpPr>
          <p:nvPr>
            <p:ph type="title"/>
          </p:nvPr>
        </p:nvSpPr>
        <p:spPr/>
        <p:txBody>
          <a:bodyPr/>
          <a:lstStyle/>
          <a:p>
            <a:r>
              <a:rPr lang="en-US" altLang="en-US" b="0" dirty="0"/>
              <a:t>Note</a:t>
            </a:r>
          </a:p>
        </p:txBody>
      </p:sp>
      <p:sp>
        <p:nvSpPr>
          <p:cNvPr id="93187" name="Footer Placeholder 4"/>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r>
              <a:rPr lang="en-US" altLang="en-US" sz="750">
                <a:solidFill>
                  <a:srgbClr val="181813"/>
                </a:solidFill>
              </a:rPr>
              <a:t>                                         Speech and Language Processing - Jurafsky and Martin       </a:t>
            </a:r>
            <a:endParaRPr lang="en-US" altLang="en-US" sz="1050">
              <a:solidFill>
                <a:srgbClr val="181813"/>
              </a:solidFill>
            </a:endParaRPr>
          </a:p>
        </p:txBody>
      </p:sp>
      <p:sp>
        <p:nvSpPr>
          <p:cNvPr id="93188"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fld id="{D9010498-00EF-7C44-8785-618CB10242D3}" type="slidenum">
              <a:rPr lang="en-US" altLang="en-US" sz="1050">
                <a:solidFill>
                  <a:srgbClr val="590A0E"/>
                </a:solidFill>
              </a:rPr>
              <a:pPr/>
              <a:t>10</a:t>
            </a:fld>
            <a:endParaRPr lang="en-US" altLang="en-US" sz="1050">
              <a:solidFill>
                <a:srgbClr val="590A0E"/>
              </a:solidFill>
            </a:endParaRPr>
          </a:p>
        </p:txBody>
      </p:sp>
      <p:pic>
        <p:nvPicPr>
          <p:cNvPr id="7" name="Picture 6" descr="truth.tif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85900" y="914400"/>
            <a:ext cx="6191250" cy="1428750"/>
          </a:xfrm>
          <a:prstGeom prst="rect">
            <a:avLst/>
          </a:prstGeom>
          <a:noFill/>
          <a:ln>
            <a:noFill/>
          </a:ln>
          <a:effectLst>
            <a:outerShdw blurRad="292100" dist="139700" dir="2700000" algn="tl" rotWithShape="0">
              <a:srgbClr val="333333">
                <a:alpha val="64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3190" name="TextBox 7"/>
          <p:cNvSpPr txBox="1">
            <a:spLocks noChangeArrowheads="1"/>
          </p:cNvSpPr>
          <p:nvPr/>
        </p:nvSpPr>
        <p:spPr bwMode="auto">
          <a:xfrm>
            <a:off x="1657350" y="2800350"/>
            <a:ext cx="60007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600">
                <a:solidFill>
                  <a:schemeClr val="tx1"/>
                </a:solidFill>
                <a:latin typeface="Arial" charset="0"/>
                <a:ea typeface="ＭＳ Ｐゴシック" charset="-128"/>
              </a:defRPr>
            </a:lvl1pPr>
            <a:lvl2pPr marL="742950" indent="-285750" eaLnBrk="0" hangingPunct="0">
              <a:defRPr sz="1600">
                <a:solidFill>
                  <a:schemeClr val="tx1"/>
                </a:solidFill>
                <a:latin typeface="Arial" charset="0"/>
                <a:ea typeface="ＭＳ Ｐゴシック" charset="-128"/>
              </a:defRPr>
            </a:lvl2pPr>
            <a:lvl3pPr marL="1143000" indent="-228600" eaLnBrk="0" hangingPunct="0">
              <a:defRPr sz="1600">
                <a:solidFill>
                  <a:schemeClr val="tx1"/>
                </a:solidFill>
                <a:latin typeface="Arial" charset="0"/>
                <a:ea typeface="ＭＳ Ｐゴシック" charset="-128"/>
              </a:defRPr>
            </a:lvl3pPr>
            <a:lvl4pPr marL="1600200" indent="-228600" eaLnBrk="0" hangingPunct="0">
              <a:defRPr sz="1600">
                <a:solidFill>
                  <a:schemeClr val="tx1"/>
                </a:solidFill>
                <a:latin typeface="Arial" charset="0"/>
                <a:ea typeface="ＭＳ Ｐゴシック" charset="-128"/>
              </a:defRPr>
            </a:lvl4pPr>
            <a:lvl5pPr marL="2057400" indent="-228600" eaLnBrk="0" hangingPunct="0">
              <a:defRPr sz="1600">
                <a:solidFill>
                  <a:schemeClr val="tx1"/>
                </a:solidFill>
                <a:latin typeface="Arial" charset="0"/>
                <a:ea typeface="ＭＳ Ｐゴシック" charset="-128"/>
              </a:defRPr>
            </a:lvl5pPr>
            <a:lvl6pPr marL="2514600" indent="-228600" eaLnBrk="0" fontAlgn="base" hangingPunct="0">
              <a:spcBef>
                <a:spcPct val="0"/>
              </a:spcBef>
              <a:spcAft>
                <a:spcPct val="0"/>
              </a:spcAft>
              <a:defRPr sz="1600">
                <a:solidFill>
                  <a:schemeClr val="tx1"/>
                </a:solidFill>
                <a:latin typeface="Arial" charset="0"/>
                <a:ea typeface="ＭＳ Ｐゴシック" charset="-128"/>
              </a:defRPr>
            </a:lvl6pPr>
            <a:lvl7pPr marL="2971800" indent="-228600" eaLnBrk="0" fontAlgn="base" hangingPunct="0">
              <a:spcBef>
                <a:spcPct val="0"/>
              </a:spcBef>
              <a:spcAft>
                <a:spcPct val="0"/>
              </a:spcAft>
              <a:defRPr sz="1600">
                <a:solidFill>
                  <a:schemeClr val="tx1"/>
                </a:solidFill>
                <a:latin typeface="Arial" charset="0"/>
                <a:ea typeface="ＭＳ Ｐゴシック" charset="-128"/>
              </a:defRPr>
            </a:lvl7pPr>
            <a:lvl8pPr marL="3429000" indent="-228600" eaLnBrk="0" fontAlgn="base" hangingPunct="0">
              <a:spcBef>
                <a:spcPct val="0"/>
              </a:spcBef>
              <a:spcAft>
                <a:spcPct val="0"/>
              </a:spcAft>
              <a:defRPr sz="1600">
                <a:solidFill>
                  <a:schemeClr val="tx1"/>
                </a:solidFill>
                <a:latin typeface="Arial" charset="0"/>
                <a:ea typeface="ＭＳ Ｐゴシック" charset="-128"/>
              </a:defRPr>
            </a:lvl8pPr>
            <a:lvl9pPr marL="3886200" indent="-228600" eaLnBrk="0" fontAlgn="base" hangingPunct="0">
              <a:spcBef>
                <a:spcPct val="0"/>
              </a:spcBef>
              <a:spcAft>
                <a:spcPct val="0"/>
              </a:spcAft>
              <a:defRPr sz="1600">
                <a:solidFill>
                  <a:schemeClr val="tx1"/>
                </a:solidFill>
                <a:latin typeface="Arial" charset="0"/>
                <a:ea typeface="ＭＳ Ｐゴシック" charset="-128"/>
              </a:defRPr>
            </a:lvl9pPr>
          </a:lstStyle>
          <a:p>
            <a:pPr eaLnBrk="1" hangingPunct="1"/>
            <a:r>
              <a:rPr lang="en-US" altLang="en-US" sz="2100"/>
              <a:t>What happens to an </a:t>
            </a:r>
            <a:r>
              <a:rPr lang="ja-JP" altLang="en-US" sz="2100"/>
              <a:t>“</a:t>
            </a:r>
            <a:r>
              <a:rPr lang="en-US" altLang="ja-JP" sz="2100"/>
              <a:t>implies</a:t>
            </a:r>
            <a:r>
              <a:rPr lang="ja-JP" altLang="en-US" sz="2100"/>
              <a:t>”</a:t>
            </a:r>
            <a:r>
              <a:rPr lang="en-US" altLang="ja-JP" sz="2100"/>
              <a:t> formula when P is false? </a:t>
            </a:r>
            <a:endParaRPr lang="en-US" altLang="en-US" sz="2100"/>
          </a:p>
        </p:txBody>
      </p:sp>
      <p:pic>
        <p:nvPicPr>
          <p:cNvPr id="8" name="Picture 7" descr="rio.tiff">
            <a:extLst>
              <a:ext uri="{FF2B5EF4-FFF2-40B4-BE49-F238E27FC236}">
                <a16:creationId xmlns:a16="http://schemas.microsoft.com/office/drawing/2014/main" id="{2B2E0D5A-94E4-8141-8382-0CDFCD6CFA1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04900" y="3866436"/>
            <a:ext cx="6858000" cy="259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942171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Title 1"/>
          <p:cNvSpPr>
            <a:spLocks noGrp="1"/>
          </p:cNvSpPr>
          <p:nvPr>
            <p:ph type="title"/>
          </p:nvPr>
        </p:nvSpPr>
        <p:spPr/>
        <p:txBody>
          <a:bodyPr/>
          <a:lstStyle/>
          <a:p>
            <a:r>
              <a:rPr lang="en-US" altLang="en-US" b="0" dirty="0"/>
              <a:t>Back to Categories</a:t>
            </a:r>
          </a:p>
        </p:txBody>
      </p:sp>
      <p:sp>
        <p:nvSpPr>
          <p:cNvPr id="94210" name="Content Placeholder 2"/>
          <p:cNvSpPr>
            <a:spLocks noGrp="1"/>
          </p:cNvSpPr>
          <p:nvPr>
            <p:ph idx="1"/>
          </p:nvPr>
        </p:nvSpPr>
        <p:spPr>
          <a:xfrm>
            <a:off x="381000" y="914400"/>
            <a:ext cx="8458200" cy="3943350"/>
          </a:xfrm>
        </p:spPr>
        <p:txBody>
          <a:bodyPr/>
          <a:lstStyle/>
          <a:p>
            <a:r>
              <a:rPr lang="en-US" altLang="en-US" sz="2800" dirty="0"/>
              <a:t>Using predicates to create categories of concepts is a pretty rudimentary approach</a:t>
            </a:r>
          </a:p>
          <a:p>
            <a:r>
              <a:rPr lang="en-US" altLang="en-US" sz="2800" dirty="0"/>
              <a:t>Description logics are the primary modern way to</a:t>
            </a:r>
          </a:p>
          <a:p>
            <a:pPr lvl="1"/>
            <a:r>
              <a:rPr lang="en-US" altLang="en-US" sz="2400" dirty="0">
                <a:ea typeface="ＭＳ Ｐゴシック" charset="-128"/>
              </a:rPr>
              <a:t>Reason about categories</a:t>
            </a:r>
          </a:p>
          <a:p>
            <a:pPr lvl="1"/>
            <a:r>
              <a:rPr lang="en-US" altLang="en-US" sz="2400" dirty="0">
                <a:ea typeface="ＭＳ Ｐゴシック" charset="-128"/>
              </a:rPr>
              <a:t>And individuals with respect to categories</a:t>
            </a:r>
          </a:p>
          <a:p>
            <a:r>
              <a:rPr lang="en-US" altLang="ja-JP" sz="2800" dirty="0"/>
              <a:t>They are the basis for OWL (Web Ontology Language) which in turn is the basis for most work on the Semantic Web</a:t>
            </a:r>
            <a:endParaRPr lang="en-US" altLang="en-US" sz="2800" dirty="0"/>
          </a:p>
        </p:txBody>
      </p:sp>
      <p:sp>
        <p:nvSpPr>
          <p:cNvPr id="94212" name="Footer Placeholder 4"/>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r>
              <a:rPr lang="en-US" altLang="en-US" sz="750">
                <a:solidFill>
                  <a:srgbClr val="181813"/>
                </a:solidFill>
              </a:rPr>
              <a:t>                                         Speech and Language Processing - Jurafsky and Martin       </a:t>
            </a:r>
            <a:endParaRPr lang="en-US" altLang="en-US" sz="1050">
              <a:solidFill>
                <a:srgbClr val="181813"/>
              </a:solidFill>
            </a:endParaRPr>
          </a:p>
        </p:txBody>
      </p:sp>
      <p:sp>
        <p:nvSpPr>
          <p:cNvPr id="94213"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fld id="{04A44B2A-9F11-E248-9843-B20F943D59E7}" type="slidenum">
              <a:rPr lang="en-US" altLang="en-US" sz="1050">
                <a:solidFill>
                  <a:srgbClr val="590A0E"/>
                </a:solidFill>
              </a:rPr>
              <a:pPr/>
              <a:t>11</a:t>
            </a:fld>
            <a:endParaRPr lang="en-US" altLang="en-US" sz="1050">
              <a:solidFill>
                <a:srgbClr val="590A0E"/>
              </a:solidFill>
            </a:endParaRPr>
          </a:p>
        </p:txBody>
      </p:sp>
    </p:spTree>
    <p:extLst>
      <p:ext uri="{BB962C8B-B14F-4D97-AF65-F5344CB8AC3E}">
        <p14:creationId xmlns:p14="http://schemas.microsoft.com/office/powerpoint/2010/main" val="825878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38915"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DB5B6EAB-6392-094F-857F-C5E39A58BE41}" type="slidenum">
              <a:rPr lang="en-US" sz="1400">
                <a:solidFill>
                  <a:srgbClr val="590A0E"/>
                </a:solidFill>
              </a:rPr>
              <a:pPr/>
              <a:t>12</a:t>
            </a:fld>
            <a:endParaRPr lang="en-US" sz="1400">
              <a:solidFill>
                <a:srgbClr val="590A0E"/>
              </a:solidFill>
            </a:endParaRPr>
          </a:p>
        </p:txBody>
      </p:sp>
      <p:sp>
        <p:nvSpPr>
          <p:cNvPr id="38916"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38917" name="Rectangle 3"/>
          <p:cNvSpPr>
            <a:spLocks noGrp="1" noChangeArrowheads="1"/>
          </p:cNvSpPr>
          <p:nvPr>
            <p:ph type="body" idx="1"/>
          </p:nvPr>
        </p:nvSpPr>
        <p:spPr>
          <a:xfrm>
            <a:off x="457200" y="971550"/>
            <a:ext cx="8229600" cy="3943350"/>
          </a:xfrm>
        </p:spPr>
        <p:txBody>
          <a:bodyPr/>
          <a:lstStyle/>
          <a:p>
            <a:pPr>
              <a:lnSpc>
                <a:spcPct val="90000"/>
              </a:lnSpc>
            </a:pPr>
            <a:r>
              <a:rPr lang="en-US" sz="2800" dirty="0">
                <a:latin typeface="Tahoma" charset="0"/>
                <a:ea typeface="ＭＳ Ｐゴシック" charset="0"/>
                <a:cs typeface="ＭＳ Ｐゴシック" charset="0"/>
              </a:rPr>
              <a:t>Ordinary newswire text is often used in typical examples.</a:t>
            </a:r>
          </a:p>
          <a:p>
            <a:pPr lvl="1">
              <a:lnSpc>
                <a:spcPct val="90000"/>
              </a:lnSpc>
            </a:pPr>
            <a:r>
              <a:rPr lang="en-US" sz="2400" dirty="0">
                <a:latin typeface="Tahoma" charset="0"/>
              </a:rPr>
              <a:t>And there are lots of </a:t>
            </a:r>
            <a:r>
              <a:rPr lang="en-US" altLang="ja-JP" sz="2400" dirty="0">
                <a:latin typeface="Tahoma" charset="0"/>
              </a:rPr>
              <a:t>useful applications out there</a:t>
            </a:r>
          </a:p>
          <a:p>
            <a:pPr>
              <a:lnSpc>
                <a:spcPct val="90000"/>
              </a:lnSpc>
            </a:pPr>
            <a:r>
              <a:rPr lang="en-US" sz="2800" dirty="0">
                <a:latin typeface="Tahoma" charset="0"/>
                <a:ea typeface="ＭＳ Ｐゴシック" charset="0"/>
                <a:cs typeface="ＭＳ Ｐゴシック" charset="0"/>
              </a:rPr>
              <a:t>But the real interest/money is in specialized domains</a:t>
            </a:r>
          </a:p>
          <a:p>
            <a:pPr lvl="1">
              <a:lnSpc>
                <a:spcPct val="90000"/>
              </a:lnSpc>
            </a:pPr>
            <a:r>
              <a:rPr lang="en-US" sz="2000" dirty="0">
                <a:latin typeface="Tahoma" charset="0"/>
              </a:rPr>
              <a:t>Bioinformatics</a:t>
            </a:r>
          </a:p>
          <a:p>
            <a:pPr lvl="1">
              <a:lnSpc>
                <a:spcPct val="90000"/>
              </a:lnSpc>
            </a:pPr>
            <a:r>
              <a:rPr lang="en-US" sz="2000" dirty="0">
                <a:latin typeface="Tahoma" charset="0"/>
              </a:rPr>
              <a:t>Electronic medical records</a:t>
            </a:r>
          </a:p>
          <a:p>
            <a:pPr lvl="1">
              <a:lnSpc>
                <a:spcPct val="90000"/>
              </a:lnSpc>
            </a:pPr>
            <a:r>
              <a:rPr lang="en-US" sz="2000" dirty="0">
                <a:latin typeface="Tahoma" charset="0"/>
              </a:rPr>
              <a:t>Stock market analysis</a:t>
            </a:r>
          </a:p>
          <a:p>
            <a:pPr lvl="1">
              <a:lnSpc>
                <a:spcPct val="90000"/>
              </a:lnSpc>
            </a:pPr>
            <a:r>
              <a:rPr lang="en-US" sz="2000" dirty="0">
                <a:latin typeface="Tahoma" charset="0"/>
              </a:rPr>
              <a:t>Intelligence analysis</a:t>
            </a:r>
          </a:p>
          <a:p>
            <a:pPr lvl="1">
              <a:lnSpc>
                <a:spcPct val="90000"/>
              </a:lnSpc>
            </a:pPr>
            <a:r>
              <a:rPr lang="en-US" sz="2000" dirty="0">
                <a:latin typeface="Tahoma" charset="0"/>
              </a:rPr>
              <a:t>Social media</a:t>
            </a:r>
          </a:p>
        </p:txBody>
      </p:sp>
    </p:spTree>
    <p:extLst>
      <p:ext uri="{BB962C8B-B14F-4D97-AF65-F5344CB8AC3E}">
        <p14:creationId xmlns:p14="http://schemas.microsoft.com/office/powerpoint/2010/main" val="32878576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43011"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5245DA17-3CD4-8044-9E53-1631C991E222}" type="slidenum">
              <a:rPr lang="en-US" sz="1400">
                <a:solidFill>
                  <a:srgbClr val="590A0E"/>
                </a:solidFill>
              </a:rPr>
              <a:pPr/>
              <a:t>13</a:t>
            </a:fld>
            <a:endParaRPr lang="en-US" sz="1400">
              <a:solidFill>
                <a:srgbClr val="590A0E"/>
              </a:solidFill>
            </a:endParaRPr>
          </a:p>
        </p:txBody>
      </p:sp>
      <p:sp>
        <p:nvSpPr>
          <p:cNvPr id="43012"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43013" name="Rectangle 3"/>
          <p:cNvSpPr>
            <a:spLocks noGrp="1" noChangeArrowheads="1"/>
          </p:cNvSpPr>
          <p:nvPr>
            <p:ph type="body" idx="1"/>
          </p:nvPr>
        </p:nvSpPr>
        <p:spPr>
          <a:xfrm>
            <a:off x="0" y="895350"/>
            <a:ext cx="9144000" cy="4819650"/>
          </a:xfrm>
        </p:spPr>
        <p:txBody>
          <a:bodyPr/>
          <a:lstStyle/>
          <a:p>
            <a:pPr>
              <a:buFont typeface="Wingdings" charset="0"/>
              <a:buNone/>
            </a:pPr>
            <a:r>
              <a:rPr lang="en-US" sz="2400">
                <a:solidFill>
                  <a:srgbClr val="000000"/>
                </a:solidFill>
                <a:latin typeface="Times New Roman" charset="0"/>
                <a:ea typeface="ＭＳ Ｐゴシック" charset="0"/>
                <a:cs typeface="ＭＳ Ｐゴシック" charset="0"/>
              </a:rPr>
              <a:t>CHICAGO (AP) — Citing high fuel prices, United Airlines said Friday it has increased fares by $6 per round trip on flights to some cities also served by lower-cost carriers. American Airlines, a unit AMR, immediately matched the move, spokesman Tim Wagner said. United, a unit of UAL, said the increase took effect Thursday night and applies to most routes where it competes against discount carriers, such as Chicago to Dallas and Atlanta and Denver to San Francisco, Los Angeles and New York</a:t>
            </a:r>
          </a:p>
        </p:txBody>
      </p:sp>
    </p:spTree>
    <p:extLst>
      <p:ext uri="{BB962C8B-B14F-4D97-AF65-F5344CB8AC3E}">
        <p14:creationId xmlns:p14="http://schemas.microsoft.com/office/powerpoint/2010/main" val="11958544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45059"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B1D6DBA9-D303-924E-B906-DAB41D4C7044}" type="slidenum">
              <a:rPr lang="en-US" sz="1400">
                <a:solidFill>
                  <a:srgbClr val="590A0E"/>
                </a:solidFill>
              </a:rPr>
              <a:pPr/>
              <a:t>14</a:t>
            </a:fld>
            <a:endParaRPr lang="en-US" sz="1400">
              <a:solidFill>
                <a:srgbClr val="590A0E"/>
              </a:solidFill>
            </a:endParaRPr>
          </a:p>
        </p:txBody>
      </p:sp>
      <p:sp>
        <p:nvSpPr>
          <p:cNvPr id="45060"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45061" name="Rectangle 3"/>
          <p:cNvSpPr>
            <a:spLocks noGrp="1" noChangeArrowheads="1"/>
          </p:cNvSpPr>
          <p:nvPr>
            <p:ph type="body" idx="1"/>
          </p:nvPr>
        </p:nvSpPr>
        <p:spPr/>
        <p:txBody>
          <a:bodyPr/>
          <a:lstStyle/>
          <a:p>
            <a:pPr>
              <a:buFont typeface="Wingdings" charset="0"/>
              <a:buNone/>
            </a:pPr>
            <a:r>
              <a:rPr lang="en-US" sz="2400">
                <a:solidFill>
                  <a:srgbClr val="008000"/>
                </a:solidFill>
                <a:latin typeface="Times New Roman" charset="0"/>
                <a:ea typeface="ＭＳ Ｐゴシック" charset="0"/>
                <a:cs typeface="ＭＳ Ｐゴシック" charset="0"/>
              </a:rPr>
              <a:t>CHICAGO</a:t>
            </a:r>
            <a:r>
              <a:rPr lang="en-US" sz="2400">
                <a:solidFill>
                  <a:srgbClr val="000000"/>
                </a:solidFill>
                <a:latin typeface="Times New Roman" charset="0"/>
                <a:ea typeface="ＭＳ Ｐゴシック" charset="0"/>
                <a:cs typeface="ＭＳ Ｐゴシック" charset="0"/>
              </a:rPr>
              <a:t> (AP) — Citing high fuel prices, </a:t>
            </a:r>
            <a:r>
              <a:rPr lang="en-US" sz="2400">
                <a:solidFill>
                  <a:schemeClr val="accent2"/>
                </a:solidFill>
                <a:latin typeface="Times New Roman" charset="0"/>
                <a:ea typeface="ＭＳ Ｐゴシック" charset="0"/>
                <a:cs typeface="ＭＳ Ｐゴシック" charset="0"/>
              </a:rPr>
              <a:t>United Airlines</a:t>
            </a:r>
            <a:r>
              <a:rPr lang="en-US" sz="2400">
                <a:solidFill>
                  <a:srgbClr val="000000"/>
                </a:solidFill>
                <a:latin typeface="Times New Roman" charset="0"/>
                <a:ea typeface="ＭＳ Ｐゴシック" charset="0"/>
                <a:cs typeface="ＭＳ Ｐゴシック" charset="0"/>
              </a:rPr>
              <a:t> said Friday it has increased fares by $6 per round trip on flights to some cities also served by lower-cost carriers. </a:t>
            </a:r>
            <a:r>
              <a:rPr lang="en-US" sz="2400">
                <a:solidFill>
                  <a:schemeClr val="accent2"/>
                </a:solidFill>
                <a:latin typeface="Times New Roman" charset="0"/>
                <a:ea typeface="ＭＳ Ｐゴシック" charset="0"/>
                <a:cs typeface="ＭＳ Ｐゴシック" charset="0"/>
              </a:rPr>
              <a:t>American Airlines</a:t>
            </a:r>
            <a:r>
              <a:rPr lang="en-US" sz="2400">
                <a:solidFill>
                  <a:srgbClr val="000000"/>
                </a:solidFill>
                <a:latin typeface="Times New Roman" charset="0"/>
                <a:ea typeface="ＭＳ Ｐゴシック" charset="0"/>
                <a:cs typeface="ＭＳ Ｐゴシック" charset="0"/>
              </a:rPr>
              <a:t>, a unit </a:t>
            </a:r>
            <a:r>
              <a:rPr lang="en-US" sz="2400">
                <a:solidFill>
                  <a:schemeClr val="accent2"/>
                </a:solidFill>
                <a:latin typeface="Times New Roman" charset="0"/>
                <a:ea typeface="ＭＳ Ｐゴシック" charset="0"/>
                <a:cs typeface="ＭＳ Ｐゴシック" charset="0"/>
              </a:rPr>
              <a:t>AMR</a:t>
            </a:r>
            <a:r>
              <a:rPr lang="en-US" sz="2400">
                <a:solidFill>
                  <a:srgbClr val="000000"/>
                </a:solidFill>
                <a:latin typeface="Times New Roman" charset="0"/>
                <a:ea typeface="ＭＳ Ｐゴシック" charset="0"/>
                <a:cs typeface="ＭＳ Ｐゴシック" charset="0"/>
              </a:rPr>
              <a:t>, immediately matched the move, spokesman </a:t>
            </a:r>
            <a:r>
              <a:rPr lang="en-US" sz="2400">
                <a:solidFill>
                  <a:srgbClr val="A50021"/>
                </a:solidFill>
                <a:latin typeface="Times New Roman" charset="0"/>
                <a:ea typeface="ＭＳ Ｐゴシック" charset="0"/>
                <a:cs typeface="ＭＳ Ｐゴシック" charset="0"/>
              </a:rPr>
              <a:t>Tim Wagner</a:t>
            </a:r>
            <a:r>
              <a:rPr lang="en-US" sz="2400">
                <a:solidFill>
                  <a:srgbClr val="000000"/>
                </a:solidFill>
                <a:latin typeface="Times New Roman" charset="0"/>
                <a:ea typeface="ＭＳ Ｐゴシック" charset="0"/>
                <a:cs typeface="ＭＳ Ｐゴシック" charset="0"/>
              </a:rPr>
              <a:t> said. United, a unit of </a:t>
            </a:r>
            <a:r>
              <a:rPr lang="en-US" sz="2400">
                <a:solidFill>
                  <a:schemeClr val="accent2"/>
                </a:solidFill>
                <a:latin typeface="Times New Roman" charset="0"/>
                <a:ea typeface="ＭＳ Ｐゴシック" charset="0"/>
                <a:cs typeface="ＭＳ Ｐゴシック" charset="0"/>
              </a:rPr>
              <a:t>UAL</a:t>
            </a:r>
            <a:r>
              <a:rPr lang="en-US" sz="2400">
                <a:solidFill>
                  <a:srgbClr val="000000"/>
                </a:solidFill>
                <a:latin typeface="Times New Roman" charset="0"/>
                <a:ea typeface="ＭＳ Ｐゴシック" charset="0"/>
                <a:cs typeface="ＭＳ Ｐゴシック" charset="0"/>
              </a:rPr>
              <a:t>, said the increase took effect Thursday night and applies to most routes where it competes against discount carriers, such as </a:t>
            </a:r>
            <a:r>
              <a:rPr lang="en-US" sz="2400">
                <a:solidFill>
                  <a:srgbClr val="008000"/>
                </a:solidFill>
                <a:latin typeface="Times New Roman" charset="0"/>
                <a:ea typeface="ＭＳ Ｐゴシック" charset="0"/>
                <a:cs typeface="ＭＳ Ｐゴシック" charset="0"/>
              </a:rPr>
              <a:t>Chicago</a:t>
            </a:r>
            <a:r>
              <a:rPr lang="en-US" sz="2400">
                <a:solidFill>
                  <a:srgbClr val="000000"/>
                </a:solidFill>
                <a:latin typeface="Times New Roman" charset="0"/>
                <a:ea typeface="ＭＳ Ｐゴシック" charset="0"/>
                <a:cs typeface="ＭＳ Ｐゴシック" charset="0"/>
              </a:rPr>
              <a:t> to </a:t>
            </a:r>
            <a:r>
              <a:rPr lang="en-US" sz="2400">
                <a:solidFill>
                  <a:srgbClr val="008000"/>
                </a:solidFill>
                <a:latin typeface="Times New Roman" charset="0"/>
                <a:ea typeface="ＭＳ Ｐゴシック" charset="0"/>
                <a:cs typeface="ＭＳ Ｐゴシック" charset="0"/>
              </a:rPr>
              <a:t>Dallas</a:t>
            </a:r>
            <a:r>
              <a:rPr lang="en-US" sz="2400">
                <a:solidFill>
                  <a:srgbClr val="000000"/>
                </a:solidFill>
                <a:latin typeface="Times New Roman" charset="0"/>
                <a:ea typeface="ＭＳ Ｐゴシック" charset="0"/>
                <a:cs typeface="ＭＳ Ｐゴシック" charset="0"/>
              </a:rPr>
              <a:t> and </a:t>
            </a:r>
            <a:r>
              <a:rPr lang="en-US" sz="2400">
                <a:solidFill>
                  <a:srgbClr val="008000"/>
                </a:solidFill>
                <a:latin typeface="Times New Roman" charset="0"/>
                <a:ea typeface="ＭＳ Ｐゴシック" charset="0"/>
                <a:cs typeface="ＭＳ Ｐゴシック" charset="0"/>
              </a:rPr>
              <a:t>Atlanta</a:t>
            </a:r>
            <a:r>
              <a:rPr lang="en-US" sz="2400">
                <a:solidFill>
                  <a:srgbClr val="000000"/>
                </a:solidFill>
                <a:latin typeface="Times New Roman" charset="0"/>
                <a:ea typeface="ＭＳ Ｐゴシック" charset="0"/>
                <a:cs typeface="ＭＳ Ｐゴシック" charset="0"/>
              </a:rPr>
              <a:t> and </a:t>
            </a:r>
            <a:r>
              <a:rPr lang="en-US" sz="2400">
                <a:solidFill>
                  <a:srgbClr val="008000"/>
                </a:solidFill>
                <a:latin typeface="Times New Roman" charset="0"/>
                <a:ea typeface="ＭＳ Ｐゴシック" charset="0"/>
                <a:cs typeface="ＭＳ Ｐゴシック" charset="0"/>
              </a:rPr>
              <a:t>Denver</a:t>
            </a:r>
            <a:r>
              <a:rPr lang="en-US" sz="2400">
                <a:solidFill>
                  <a:srgbClr val="000000"/>
                </a:solidFill>
                <a:latin typeface="Times New Roman" charset="0"/>
                <a:ea typeface="ＭＳ Ｐゴシック" charset="0"/>
                <a:cs typeface="ＭＳ Ｐゴシック" charset="0"/>
              </a:rPr>
              <a:t> to </a:t>
            </a:r>
            <a:r>
              <a:rPr lang="en-US" sz="2400">
                <a:solidFill>
                  <a:srgbClr val="008000"/>
                </a:solidFill>
                <a:latin typeface="Times New Roman" charset="0"/>
                <a:ea typeface="ＭＳ Ｐゴシック" charset="0"/>
                <a:cs typeface="ＭＳ Ｐゴシック" charset="0"/>
              </a:rPr>
              <a:t>San Francisco, Los Angeles</a:t>
            </a:r>
            <a:r>
              <a:rPr lang="en-US" sz="2400">
                <a:solidFill>
                  <a:srgbClr val="000000"/>
                </a:solidFill>
                <a:latin typeface="Times New Roman" charset="0"/>
                <a:ea typeface="ＭＳ Ｐゴシック" charset="0"/>
                <a:cs typeface="ＭＳ Ｐゴシック" charset="0"/>
              </a:rPr>
              <a:t> and </a:t>
            </a:r>
            <a:r>
              <a:rPr lang="en-US" sz="2400">
                <a:solidFill>
                  <a:srgbClr val="008000"/>
                </a:solidFill>
                <a:latin typeface="Times New Roman" charset="0"/>
                <a:ea typeface="ＭＳ Ｐゴシック" charset="0"/>
                <a:cs typeface="ＭＳ Ｐゴシック" charset="0"/>
              </a:rPr>
              <a:t>New York.</a:t>
            </a:r>
            <a:endParaRPr lang="en-US" sz="2400">
              <a:solidFill>
                <a:srgbClr val="000000"/>
              </a:solidFill>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28595529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63491"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416EB5EC-1C86-DB41-BFAD-A18649EAE3DE}" type="slidenum">
              <a:rPr lang="en-US" sz="1400">
                <a:solidFill>
                  <a:srgbClr val="590A0E"/>
                </a:solidFill>
              </a:rPr>
              <a:pPr/>
              <a:t>15</a:t>
            </a:fld>
            <a:endParaRPr lang="en-US" sz="1400">
              <a:solidFill>
                <a:srgbClr val="590A0E"/>
              </a:solidFill>
            </a:endParaRPr>
          </a:p>
        </p:txBody>
      </p:sp>
      <p:sp>
        <p:nvSpPr>
          <p:cNvPr id="63492"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63493" name="Rectangle 3"/>
          <p:cNvSpPr>
            <a:spLocks noGrp="1" noChangeArrowheads="1"/>
          </p:cNvSpPr>
          <p:nvPr>
            <p:ph type="body" idx="1"/>
          </p:nvPr>
        </p:nvSpPr>
        <p:spPr/>
        <p:txBody>
          <a:bodyPr/>
          <a:lstStyle/>
          <a:p>
            <a:pPr>
              <a:buFont typeface="Wingdings" charset="0"/>
              <a:buNone/>
            </a:pPr>
            <a:r>
              <a:rPr lang="en-US" sz="2400">
                <a:solidFill>
                  <a:srgbClr val="008000"/>
                </a:solidFill>
                <a:latin typeface="Times New Roman" charset="0"/>
                <a:ea typeface="ＭＳ Ｐゴシック" charset="0"/>
                <a:cs typeface="ＭＳ Ｐゴシック" charset="0"/>
              </a:rPr>
              <a:t>CHICAGO</a:t>
            </a:r>
            <a:r>
              <a:rPr lang="en-US" sz="2400">
                <a:solidFill>
                  <a:srgbClr val="000000"/>
                </a:solidFill>
                <a:latin typeface="Times New Roman" charset="0"/>
                <a:ea typeface="ＭＳ Ｐゴシック" charset="0"/>
                <a:cs typeface="ＭＳ Ｐゴシック" charset="0"/>
              </a:rPr>
              <a:t> (AP) — Citing high fuel prices, </a:t>
            </a:r>
            <a:r>
              <a:rPr lang="en-US" sz="2400">
                <a:solidFill>
                  <a:schemeClr val="accent2"/>
                </a:solidFill>
                <a:latin typeface="Times New Roman" charset="0"/>
                <a:ea typeface="ＭＳ Ｐゴシック" charset="0"/>
                <a:cs typeface="ＭＳ Ｐゴシック" charset="0"/>
              </a:rPr>
              <a:t>United Airlines</a:t>
            </a:r>
            <a:r>
              <a:rPr lang="en-US" sz="2400">
                <a:solidFill>
                  <a:srgbClr val="000000"/>
                </a:solidFill>
                <a:latin typeface="Times New Roman" charset="0"/>
                <a:ea typeface="ＭＳ Ｐゴシック" charset="0"/>
                <a:cs typeface="ＭＳ Ｐゴシック" charset="0"/>
              </a:rPr>
              <a:t> said Friday it has increased fares by $6 per round trip on flights to some cities also served by lower-cost carriers. </a:t>
            </a:r>
            <a:r>
              <a:rPr lang="en-US" sz="2400">
                <a:solidFill>
                  <a:schemeClr val="accent2"/>
                </a:solidFill>
                <a:latin typeface="Times New Roman" charset="0"/>
                <a:ea typeface="ＭＳ Ｐゴシック" charset="0"/>
                <a:cs typeface="ＭＳ Ｐゴシック" charset="0"/>
              </a:rPr>
              <a:t>American Airlines</a:t>
            </a:r>
            <a:r>
              <a:rPr lang="en-US" sz="2400">
                <a:solidFill>
                  <a:srgbClr val="000000"/>
                </a:solidFill>
                <a:latin typeface="Times New Roman" charset="0"/>
                <a:ea typeface="ＭＳ Ｐゴシック" charset="0"/>
                <a:cs typeface="ＭＳ Ｐゴシック" charset="0"/>
              </a:rPr>
              <a:t>, a unit </a:t>
            </a:r>
            <a:r>
              <a:rPr lang="en-US" sz="2400">
                <a:solidFill>
                  <a:schemeClr val="accent2"/>
                </a:solidFill>
                <a:latin typeface="Times New Roman" charset="0"/>
                <a:ea typeface="ＭＳ Ｐゴシック" charset="0"/>
                <a:cs typeface="ＭＳ Ｐゴシック" charset="0"/>
              </a:rPr>
              <a:t>AMR</a:t>
            </a:r>
            <a:r>
              <a:rPr lang="en-US" sz="2400">
                <a:solidFill>
                  <a:srgbClr val="000000"/>
                </a:solidFill>
                <a:latin typeface="Times New Roman" charset="0"/>
                <a:ea typeface="ＭＳ Ｐゴシック" charset="0"/>
                <a:cs typeface="ＭＳ Ｐゴシック" charset="0"/>
              </a:rPr>
              <a:t>, immediately matched the move, spokesman </a:t>
            </a:r>
            <a:r>
              <a:rPr lang="en-US" sz="2400">
                <a:solidFill>
                  <a:srgbClr val="A50021"/>
                </a:solidFill>
                <a:latin typeface="Times New Roman" charset="0"/>
                <a:ea typeface="ＭＳ Ｐゴシック" charset="0"/>
                <a:cs typeface="ＭＳ Ｐゴシック" charset="0"/>
              </a:rPr>
              <a:t>Tim Wagner</a:t>
            </a:r>
            <a:r>
              <a:rPr lang="en-US" sz="2400">
                <a:solidFill>
                  <a:srgbClr val="000000"/>
                </a:solidFill>
                <a:latin typeface="Times New Roman" charset="0"/>
                <a:ea typeface="ＭＳ Ｐゴシック" charset="0"/>
                <a:cs typeface="ＭＳ Ｐゴシック" charset="0"/>
              </a:rPr>
              <a:t> said. United, a unit of </a:t>
            </a:r>
            <a:r>
              <a:rPr lang="en-US" sz="2400">
                <a:solidFill>
                  <a:schemeClr val="accent2"/>
                </a:solidFill>
                <a:latin typeface="Times New Roman" charset="0"/>
                <a:ea typeface="ＭＳ Ｐゴシック" charset="0"/>
                <a:cs typeface="ＭＳ Ｐゴシック" charset="0"/>
              </a:rPr>
              <a:t>UAL</a:t>
            </a:r>
            <a:r>
              <a:rPr lang="en-US" sz="2400">
                <a:solidFill>
                  <a:srgbClr val="000000"/>
                </a:solidFill>
                <a:latin typeface="Times New Roman" charset="0"/>
                <a:ea typeface="ＭＳ Ｐゴシック" charset="0"/>
                <a:cs typeface="ＭＳ Ｐゴシック" charset="0"/>
              </a:rPr>
              <a:t>, said the increase took effect Thursday night and applies to most routes where it competes against discount carriers, such as </a:t>
            </a:r>
            <a:r>
              <a:rPr lang="en-US" sz="2400">
                <a:solidFill>
                  <a:srgbClr val="008000"/>
                </a:solidFill>
                <a:latin typeface="Times New Roman" charset="0"/>
                <a:ea typeface="ＭＳ Ｐゴシック" charset="0"/>
                <a:cs typeface="ＭＳ Ｐゴシック" charset="0"/>
              </a:rPr>
              <a:t>Chicago</a:t>
            </a:r>
            <a:r>
              <a:rPr lang="en-US" sz="2400">
                <a:solidFill>
                  <a:srgbClr val="000000"/>
                </a:solidFill>
                <a:latin typeface="Times New Roman" charset="0"/>
                <a:ea typeface="ＭＳ Ｐゴシック" charset="0"/>
                <a:cs typeface="ＭＳ Ｐゴシック" charset="0"/>
              </a:rPr>
              <a:t> to </a:t>
            </a:r>
            <a:r>
              <a:rPr lang="en-US" sz="2400">
                <a:solidFill>
                  <a:srgbClr val="008000"/>
                </a:solidFill>
                <a:latin typeface="Times New Roman" charset="0"/>
                <a:ea typeface="ＭＳ Ｐゴシック" charset="0"/>
                <a:cs typeface="ＭＳ Ｐゴシック" charset="0"/>
              </a:rPr>
              <a:t>Dallas</a:t>
            </a:r>
            <a:r>
              <a:rPr lang="en-US" sz="2400">
                <a:solidFill>
                  <a:srgbClr val="000000"/>
                </a:solidFill>
                <a:latin typeface="Times New Roman" charset="0"/>
                <a:ea typeface="ＭＳ Ｐゴシック" charset="0"/>
                <a:cs typeface="ＭＳ Ｐゴシック" charset="0"/>
              </a:rPr>
              <a:t> and </a:t>
            </a:r>
            <a:r>
              <a:rPr lang="en-US" sz="2400">
                <a:solidFill>
                  <a:srgbClr val="008000"/>
                </a:solidFill>
                <a:latin typeface="Times New Roman" charset="0"/>
                <a:ea typeface="ＭＳ Ｐゴシック" charset="0"/>
                <a:cs typeface="ＭＳ Ｐゴシック" charset="0"/>
              </a:rPr>
              <a:t>Atlanta</a:t>
            </a:r>
            <a:r>
              <a:rPr lang="en-US" sz="2400">
                <a:solidFill>
                  <a:srgbClr val="000000"/>
                </a:solidFill>
                <a:latin typeface="Times New Roman" charset="0"/>
                <a:ea typeface="ＭＳ Ｐゴシック" charset="0"/>
                <a:cs typeface="ＭＳ Ｐゴシック" charset="0"/>
              </a:rPr>
              <a:t> and </a:t>
            </a:r>
            <a:r>
              <a:rPr lang="en-US" sz="2400">
                <a:solidFill>
                  <a:srgbClr val="008000"/>
                </a:solidFill>
                <a:latin typeface="Times New Roman" charset="0"/>
                <a:ea typeface="ＭＳ Ｐゴシック" charset="0"/>
                <a:cs typeface="ＭＳ Ｐゴシック" charset="0"/>
              </a:rPr>
              <a:t>Denver</a:t>
            </a:r>
            <a:r>
              <a:rPr lang="en-US" sz="2400">
                <a:solidFill>
                  <a:srgbClr val="000000"/>
                </a:solidFill>
                <a:latin typeface="Times New Roman" charset="0"/>
                <a:ea typeface="ＭＳ Ｐゴシック" charset="0"/>
                <a:cs typeface="ＭＳ Ｐゴシック" charset="0"/>
              </a:rPr>
              <a:t> to </a:t>
            </a:r>
            <a:r>
              <a:rPr lang="en-US" sz="2400">
                <a:solidFill>
                  <a:srgbClr val="008000"/>
                </a:solidFill>
                <a:latin typeface="Times New Roman" charset="0"/>
                <a:ea typeface="ＭＳ Ｐゴシック" charset="0"/>
                <a:cs typeface="ＭＳ Ｐゴシック" charset="0"/>
              </a:rPr>
              <a:t>San Francisco, Los Angeles</a:t>
            </a:r>
            <a:r>
              <a:rPr lang="en-US" sz="2400">
                <a:solidFill>
                  <a:srgbClr val="000000"/>
                </a:solidFill>
                <a:latin typeface="Times New Roman" charset="0"/>
                <a:ea typeface="ＭＳ Ｐゴシック" charset="0"/>
                <a:cs typeface="ＭＳ Ｐゴシック" charset="0"/>
              </a:rPr>
              <a:t> and </a:t>
            </a:r>
            <a:r>
              <a:rPr lang="en-US" sz="2400">
                <a:solidFill>
                  <a:srgbClr val="008000"/>
                </a:solidFill>
                <a:latin typeface="Times New Roman" charset="0"/>
                <a:ea typeface="ＭＳ Ｐゴシック" charset="0"/>
                <a:cs typeface="ＭＳ Ｐゴシック" charset="0"/>
              </a:rPr>
              <a:t>New York.</a:t>
            </a:r>
            <a:endParaRPr lang="en-US" sz="2400">
              <a:solidFill>
                <a:srgbClr val="000000"/>
              </a:solidFill>
              <a:latin typeface="Times New Roman" charset="0"/>
              <a:ea typeface="ＭＳ Ｐゴシック" charset="0"/>
              <a:cs typeface="ＭＳ Ｐゴシック" charset="0"/>
            </a:endParaRPr>
          </a:p>
        </p:txBody>
      </p:sp>
      <p:graphicFrame>
        <p:nvGraphicFramePr>
          <p:cNvPr id="2" name="Table 1"/>
          <p:cNvGraphicFramePr>
            <a:graphicFrameLocks noGrp="1"/>
          </p:cNvGraphicFramePr>
          <p:nvPr>
            <p:extLst>
              <p:ext uri="{D42A27DB-BD31-4B8C-83A1-F6EECF244321}">
                <p14:modId xmlns:p14="http://schemas.microsoft.com/office/powerpoint/2010/main" val="1244610349"/>
              </p:ext>
            </p:extLst>
          </p:nvPr>
        </p:nvGraphicFramePr>
        <p:xfrm>
          <a:off x="2794000" y="2009772"/>
          <a:ext cx="6096000" cy="2962278"/>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tblGrid>
              <a:tr h="365838">
                <a:tc>
                  <a:txBody>
                    <a:bodyPr/>
                    <a:lstStyle/>
                    <a:p>
                      <a:r>
                        <a:rPr lang="en-US" sz="1800" dirty="0"/>
                        <a:t>Organizations</a:t>
                      </a:r>
                    </a:p>
                  </a:txBody>
                  <a:tcPr marT="45730" marB="45730"/>
                </a:tc>
                <a:tc>
                  <a:txBody>
                    <a:bodyPr/>
                    <a:lstStyle/>
                    <a:p>
                      <a:r>
                        <a:rPr lang="en-US" sz="1800" dirty="0"/>
                        <a:t>People</a:t>
                      </a:r>
                      <a:r>
                        <a:rPr lang="en-US" sz="1800" baseline="0" dirty="0"/>
                        <a:t> </a:t>
                      </a:r>
                      <a:endParaRPr lang="en-US" sz="1800" dirty="0"/>
                    </a:p>
                  </a:txBody>
                  <a:tcPr marT="45730" marB="45730"/>
                </a:tc>
                <a:tc>
                  <a:txBody>
                    <a:bodyPr/>
                    <a:lstStyle/>
                    <a:p>
                      <a:r>
                        <a:rPr lang="en-US" sz="1800" dirty="0"/>
                        <a:t>Places</a:t>
                      </a:r>
                    </a:p>
                  </a:txBody>
                  <a:tcPr marT="45730" marB="45730"/>
                </a:tc>
                <a:extLst>
                  <a:ext uri="{0D108BD9-81ED-4DB2-BD59-A6C34878D82A}">
                    <a16:rowId xmlns:a16="http://schemas.microsoft.com/office/drawing/2014/main" val="10000"/>
                  </a:ext>
                </a:extLst>
              </a:tr>
              <a:tr h="370920">
                <a:tc>
                  <a:txBody>
                    <a:bodyPr/>
                    <a:lstStyle/>
                    <a:p>
                      <a:r>
                        <a:rPr lang="en-US" sz="1800" dirty="0"/>
                        <a:t>United Airlines</a:t>
                      </a:r>
                    </a:p>
                  </a:txBody>
                  <a:tcPr marT="45730" marB="45730"/>
                </a:tc>
                <a:tc>
                  <a:txBody>
                    <a:bodyPr/>
                    <a:lstStyle/>
                    <a:p>
                      <a:r>
                        <a:rPr lang="en-US" sz="1800" dirty="0"/>
                        <a:t>Tim Wagner</a:t>
                      </a:r>
                    </a:p>
                  </a:txBody>
                  <a:tcPr marT="45730" marB="45730"/>
                </a:tc>
                <a:tc>
                  <a:txBody>
                    <a:bodyPr/>
                    <a:lstStyle/>
                    <a:p>
                      <a:r>
                        <a:rPr lang="en-US" sz="1800" dirty="0"/>
                        <a:t>Chicago</a:t>
                      </a:r>
                    </a:p>
                  </a:txBody>
                  <a:tcPr marT="45730" marB="45730"/>
                </a:tc>
                <a:extLst>
                  <a:ext uri="{0D108BD9-81ED-4DB2-BD59-A6C34878D82A}">
                    <a16:rowId xmlns:a16="http://schemas.microsoft.com/office/drawing/2014/main" val="10001"/>
                  </a:ext>
                </a:extLst>
              </a:tr>
              <a:tr h="370920">
                <a:tc>
                  <a:txBody>
                    <a:bodyPr/>
                    <a:lstStyle/>
                    <a:p>
                      <a:r>
                        <a:rPr lang="en-US" sz="1800" dirty="0"/>
                        <a:t>American</a:t>
                      </a:r>
                      <a:r>
                        <a:rPr lang="en-US" sz="1800" baseline="0" dirty="0"/>
                        <a:t> Airlines</a:t>
                      </a:r>
                      <a:endParaRPr lang="en-US" sz="1800" dirty="0"/>
                    </a:p>
                  </a:txBody>
                  <a:tcPr marT="45730" marB="45730"/>
                </a:tc>
                <a:tc>
                  <a:txBody>
                    <a:bodyPr/>
                    <a:lstStyle/>
                    <a:p>
                      <a:endParaRPr lang="en-US" sz="1800" dirty="0"/>
                    </a:p>
                  </a:txBody>
                  <a:tcPr marT="45730" marB="45730"/>
                </a:tc>
                <a:tc>
                  <a:txBody>
                    <a:bodyPr/>
                    <a:lstStyle/>
                    <a:p>
                      <a:r>
                        <a:rPr lang="en-US" sz="1800" dirty="0"/>
                        <a:t>Dallas</a:t>
                      </a:r>
                    </a:p>
                  </a:txBody>
                  <a:tcPr marT="45730" marB="45730"/>
                </a:tc>
                <a:extLst>
                  <a:ext uri="{0D108BD9-81ED-4DB2-BD59-A6C34878D82A}">
                    <a16:rowId xmlns:a16="http://schemas.microsoft.com/office/drawing/2014/main" val="10002"/>
                  </a:ext>
                </a:extLst>
              </a:tr>
              <a:tr h="370920">
                <a:tc>
                  <a:txBody>
                    <a:bodyPr/>
                    <a:lstStyle/>
                    <a:p>
                      <a:r>
                        <a:rPr lang="en-US" sz="1800" dirty="0"/>
                        <a:t>AMR</a:t>
                      </a:r>
                    </a:p>
                  </a:txBody>
                  <a:tcPr marT="45730" marB="45730"/>
                </a:tc>
                <a:tc>
                  <a:txBody>
                    <a:bodyPr/>
                    <a:lstStyle/>
                    <a:p>
                      <a:endParaRPr lang="en-US" sz="1800"/>
                    </a:p>
                  </a:txBody>
                  <a:tcPr marT="45730" marB="45730"/>
                </a:tc>
                <a:tc>
                  <a:txBody>
                    <a:bodyPr/>
                    <a:lstStyle/>
                    <a:p>
                      <a:r>
                        <a:rPr lang="en-US" sz="1800" dirty="0"/>
                        <a:t>Atlanta</a:t>
                      </a:r>
                    </a:p>
                  </a:txBody>
                  <a:tcPr marT="45730" marB="45730"/>
                </a:tc>
                <a:extLst>
                  <a:ext uri="{0D108BD9-81ED-4DB2-BD59-A6C34878D82A}">
                    <a16:rowId xmlns:a16="http://schemas.microsoft.com/office/drawing/2014/main" val="10003"/>
                  </a:ext>
                </a:extLst>
              </a:tr>
              <a:tr h="370920">
                <a:tc>
                  <a:txBody>
                    <a:bodyPr/>
                    <a:lstStyle/>
                    <a:p>
                      <a:r>
                        <a:rPr lang="en-US" sz="1800" dirty="0"/>
                        <a:t>UAL</a:t>
                      </a:r>
                    </a:p>
                  </a:txBody>
                  <a:tcPr marT="45730" marB="45730"/>
                </a:tc>
                <a:tc>
                  <a:txBody>
                    <a:bodyPr/>
                    <a:lstStyle/>
                    <a:p>
                      <a:endParaRPr lang="en-US" sz="1800"/>
                    </a:p>
                  </a:txBody>
                  <a:tcPr marT="45730" marB="45730"/>
                </a:tc>
                <a:tc>
                  <a:txBody>
                    <a:bodyPr/>
                    <a:lstStyle/>
                    <a:p>
                      <a:r>
                        <a:rPr lang="en-US" sz="1800" dirty="0"/>
                        <a:t>Denver</a:t>
                      </a:r>
                    </a:p>
                  </a:txBody>
                  <a:tcPr marT="45730" marB="45730"/>
                </a:tc>
                <a:extLst>
                  <a:ext uri="{0D108BD9-81ED-4DB2-BD59-A6C34878D82A}">
                    <a16:rowId xmlns:a16="http://schemas.microsoft.com/office/drawing/2014/main" val="10004"/>
                  </a:ext>
                </a:extLst>
              </a:tr>
              <a:tr h="370920">
                <a:tc>
                  <a:txBody>
                    <a:bodyPr/>
                    <a:lstStyle/>
                    <a:p>
                      <a:endParaRPr lang="en-US" sz="1800" dirty="0"/>
                    </a:p>
                  </a:txBody>
                  <a:tcPr marT="45730" marB="45730"/>
                </a:tc>
                <a:tc>
                  <a:txBody>
                    <a:bodyPr/>
                    <a:lstStyle/>
                    <a:p>
                      <a:endParaRPr lang="en-US" sz="1800"/>
                    </a:p>
                  </a:txBody>
                  <a:tcPr marT="45730" marB="45730"/>
                </a:tc>
                <a:tc>
                  <a:txBody>
                    <a:bodyPr/>
                    <a:lstStyle/>
                    <a:p>
                      <a:r>
                        <a:rPr lang="en-US" sz="1800" dirty="0"/>
                        <a:t>San Francisco</a:t>
                      </a:r>
                    </a:p>
                  </a:txBody>
                  <a:tcPr marT="45730" marB="45730"/>
                </a:tc>
                <a:extLst>
                  <a:ext uri="{0D108BD9-81ED-4DB2-BD59-A6C34878D82A}">
                    <a16:rowId xmlns:a16="http://schemas.microsoft.com/office/drawing/2014/main" val="10005"/>
                  </a:ext>
                </a:extLst>
              </a:tr>
              <a:tr h="370920">
                <a:tc>
                  <a:txBody>
                    <a:bodyPr/>
                    <a:lstStyle/>
                    <a:p>
                      <a:endParaRPr lang="en-US" sz="1800" dirty="0"/>
                    </a:p>
                  </a:txBody>
                  <a:tcPr marT="45730" marB="45730"/>
                </a:tc>
                <a:tc>
                  <a:txBody>
                    <a:bodyPr/>
                    <a:lstStyle/>
                    <a:p>
                      <a:endParaRPr lang="en-US" sz="1800"/>
                    </a:p>
                  </a:txBody>
                  <a:tcPr marT="45730" marB="45730"/>
                </a:tc>
                <a:tc>
                  <a:txBody>
                    <a:bodyPr/>
                    <a:lstStyle/>
                    <a:p>
                      <a:r>
                        <a:rPr lang="en-US" sz="1800" dirty="0"/>
                        <a:t>Los Angeles</a:t>
                      </a:r>
                    </a:p>
                  </a:txBody>
                  <a:tcPr marT="45730" marB="45730"/>
                </a:tc>
                <a:extLst>
                  <a:ext uri="{0D108BD9-81ED-4DB2-BD59-A6C34878D82A}">
                    <a16:rowId xmlns:a16="http://schemas.microsoft.com/office/drawing/2014/main" val="10006"/>
                  </a:ext>
                </a:extLst>
              </a:tr>
              <a:tr h="370920">
                <a:tc>
                  <a:txBody>
                    <a:bodyPr/>
                    <a:lstStyle/>
                    <a:p>
                      <a:endParaRPr lang="en-US" sz="1800" dirty="0"/>
                    </a:p>
                  </a:txBody>
                  <a:tcPr marT="45730" marB="45730"/>
                </a:tc>
                <a:tc>
                  <a:txBody>
                    <a:bodyPr/>
                    <a:lstStyle/>
                    <a:p>
                      <a:endParaRPr lang="en-US" sz="1800"/>
                    </a:p>
                  </a:txBody>
                  <a:tcPr marT="45730" marB="45730"/>
                </a:tc>
                <a:tc>
                  <a:txBody>
                    <a:bodyPr/>
                    <a:lstStyle/>
                    <a:p>
                      <a:r>
                        <a:rPr lang="en-US" sz="1800" dirty="0"/>
                        <a:t>New York</a:t>
                      </a:r>
                    </a:p>
                  </a:txBody>
                  <a:tcPr marT="45730" marB="45730"/>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47107"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4C14E170-CA29-174C-863D-1F90CCB18A71}" type="slidenum">
              <a:rPr lang="en-US" sz="1400">
                <a:solidFill>
                  <a:srgbClr val="590A0E"/>
                </a:solidFill>
              </a:rPr>
              <a:pPr/>
              <a:t>16</a:t>
            </a:fld>
            <a:endParaRPr lang="en-US" sz="1400">
              <a:solidFill>
                <a:srgbClr val="590A0E"/>
              </a:solidFill>
            </a:endParaRPr>
          </a:p>
        </p:txBody>
      </p:sp>
      <p:sp>
        <p:nvSpPr>
          <p:cNvPr id="47108"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47109" name="Rectangle 3"/>
          <p:cNvSpPr>
            <a:spLocks noGrp="1" noChangeArrowheads="1"/>
          </p:cNvSpPr>
          <p:nvPr>
            <p:ph type="body" idx="1"/>
          </p:nvPr>
        </p:nvSpPr>
        <p:spPr/>
        <p:txBody>
          <a:bodyPr/>
          <a:lstStyle/>
          <a:p>
            <a:pPr>
              <a:buFont typeface="Wingdings" charset="0"/>
              <a:buNone/>
            </a:pPr>
            <a:r>
              <a:rPr lang="en-US" sz="2400">
                <a:solidFill>
                  <a:srgbClr val="000000"/>
                </a:solidFill>
                <a:latin typeface="Times New Roman" charset="0"/>
                <a:ea typeface="ＭＳ Ｐゴシック" charset="0"/>
                <a:cs typeface="ＭＳ Ｐゴシック" charset="0"/>
              </a:rPr>
              <a:t>CHICAGO (AP) — Citing high fuel prices, United Airlines said Friday it has increased fares by $6 per round trip on flights to some cities also served by lower-cost carriers. </a:t>
            </a:r>
            <a:r>
              <a:rPr lang="en-US" sz="2400">
                <a:solidFill>
                  <a:srgbClr val="008000"/>
                </a:solidFill>
                <a:latin typeface="Times New Roman" charset="0"/>
                <a:ea typeface="ＭＳ Ｐゴシック" charset="0"/>
                <a:cs typeface="ＭＳ Ｐゴシック" charset="0"/>
              </a:rPr>
              <a:t>American Airlines, a unit AMR</a:t>
            </a:r>
            <a:r>
              <a:rPr lang="en-US" sz="2400">
                <a:solidFill>
                  <a:srgbClr val="000000"/>
                </a:solidFill>
                <a:latin typeface="Times New Roman" charset="0"/>
                <a:ea typeface="ＭＳ Ｐゴシック" charset="0"/>
                <a:cs typeface="ＭＳ Ｐゴシック" charset="0"/>
              </a:rPr>
              <a:t>, immediately matched the move, </a:t>
            </a:r>
            <a:r>
              <a:rPr lang="en-US" sz="2400">
                <a:solidFill>
                  <a:srgbClr val="A50021"/>
                </a:solidFill>
                <a:latin typeface="Times New Roman" charset="0"/>
                <a:ea typeface="ＭＳ Ｐゴシック" charset="0"/>
                <a:cs typeface="ＭＳ Ｐゴシック" charset="0"/>
              </a:rPr>
              <a:t>spokesman Tim Wagner</a:t>
            </a:r>
            <a:r>
              <a:rPr lang="en-US" sz="2400">
                <a:solidFill>
                  <a:srgbClr val="000000"/>
                </a:solidFill>
                <a:latin typeface="Times New Roman" charset="0"/>
                <a:ea typeface="ＭＳ Ｐゴシック" charset="0"/>
                <a:cs typeface="ＭＳ Ｐゴシック" charset="0"/>
              </a:rPr>
              <a:t> said. </a:t>
            </a:r>
            <a:r>
              <a:rPr lang="en-US" sz="2400">
                <a:solidFill>
                  <a:srgbClr val="008000"/>
                </a:solidFill>
                <a:latin typeface="Times New Roman" charset="0"/>
                <a:ea typeface="ＭＳ Ｐゴシック" charset="0"/>
                <a:cs typeface="ＭＳ Ｐゴシック" charset="0"/>
              </a:rPr>
              <a:t>United, a unit of UAL</a:t>
            </a:r>
            <a:r>
              <a:rPr lang="en-US" sz="2400">
                <a:solidFill>
                  <a:srgbClr val="000000"/>
                </a:solidFill>
                <a:latin typeface="Times New Roman" charset="0"/>
                <a:ea typeface="ＭＳ Ｐゴシック" charset="0"/>
                <a:cs typeface="ＭＳ Ｐゴシック" charset="0"/>
              </a:rPr>
              <a:t>, said the increase took effect Thursday night and applies to most routes where it competes against discount carriers, such as </a:t>
            </a:r>
            <a:r>
              <a:rPr lang="en-US" sz="2400">
                <a:latin typeface="Times New Roman" charset="0"/>
                <a:ea typeface="ＭＳ Ｐゴシック" charset="0"/>
                <a:cs typeface="ＭＳ Ｐゴシック" charset="0"/>
              </a:rPr>
              <a:t>Chicago to Dallas and Atlanta and Denver to San Francisco, Los Angeles and New York</a:t>
            </a:r>
          </a:p>
        </p:txBody>
      </p:sp>
    </p:spTree>
    <p:extLst>
      <p:ext uri="{BB962C8B-B14F-4D97-AF65-F5344CB8AC3E}">
        <p14:creationId xmlns:p14="http://schemas.microsoft.com/office/powerpoint/2010/main" val="11661077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49155"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63538BB3-40C7-A641-AB84-B88AEDD42D80}" type="slidenum">
              <a:rPr lang="en-US" sz="1400">
                <a:solidFill>
                  <a:srgbClr val="590A0E"/>
                </a:solidFill>
              </a:rPr>
              <a:pPr/>
              <a:t>17</a:t>
            </a:fld>
            <a:endParaRPr lang="en-US" sz="1400">
              <a:solidFill>
                <a:srgbClr val="590A0E"/>
              </a:solidFill>
            </a:endParaRPr>
          </a:p>
        </p:txBody>
      </p:sp>
      <p:sp>
        <p:nvSpPr>
          <p:cNvPr id="49156"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49157" name="Rectangle 3"/>
          <p:cNvSpPr>
            <a:spLocks noGrp="1" noChangeArrowheads="1"/>
          </p:cNvSpPr>
          <p:nvPr>
            <p:ph type="body" idx="1"/>
          </p:nvPr>
        </p:nvSpPr>
        <p:spPr/>
        <p:txBody>
          <a:bodyPr/>
          <a:lstStyle/>
          <a:p>
            <a:pPr>
              <a:buFont typeface="Wingdings" charset="0"/>
              <a:buNone/>
            </a:pPr>
            <a:r>
              <a:rPr lang="en-US" sz="2400">
                <a:solidFill>
                  <a:srgbClr val="000000"/>
                </a:solidFill>
                <a:latin typeface="Times New Roman" charset="0"/>
                <a:ea typeface="ＭＳ Ｐゴシック" charset="0"/>
                <a:cs typeface="ＭＳ Ｐゴシック" charset="0"/>
              </a:rPr>
              <a:t>CHICAGO (AP) — </a:t>
            </a:r>
            <a:r>
              <a:rPr lang="en-US" sz="2400">
                <a:solidFill>
                  <a:srgbClr val="A50021"/>
                </a:solidFill>
                <a:latin typeface="Times New Roman" charset="0"/>
                <a:ea typeface="ＭＳ Ｐゴシック" charset="0"/>
                <a:cs typeface="ＭＳ Ｐゴシック" charset="0"/>
              </a:rPr>
              <a:t>Citing</a:t>
            </a:r>
            <a:r>
              <a:rPr lang="en-US" sz="2400">
                <a:solidFill>
                  <a:srgbClr val="000000"/>
                </a:solidFill>
                <a:latin typeface="Times New Roman" charset="0"/>
                <a:ea typeface="ＭＳ Ｐゴシック" charset="0"/>
                <a:cs typeface="ＭＳ Ｐゴシック" charset="0"/>
              </a:rPr>
              <a:t> high fuel prices, United Airlines </a:t>
            </a:r>
            <a:r>
              <a:rPr lang="en-US" sz="2400">
                <a:solidFill>
                  <a:srgbClr val="A50021"/>
                </a:solidFill>
                <a:latin typeface="Times New Roman" charset="0"/>
                <a:ea typeface="ＭＳ Ｐゴシック" charset="0"/>
                <a:cs typeface="ＭＳ Ｐゴシック" charset="0"/>
              </a:rPr>
              <a:t>said</a:t>
            </a:r>
            <a:r>
              <a:rPr lang="en-US" sz="2400">
                <a:solidFill>
                  <a:srgbClr val="000000"/>
                </a:solidFill>
                <a:latin typeface="Times New Roman" charset="0"/>
                <a:ea typeface="ＭＳ Ｐゴシック" charset="0"/>
                <a:cs typeface="ＭＳ Ｐゴシック" charset="0"/>
              </a:rPr>
              <a:t> Friday it has </a:t>
            </a:r>
            <a:r>
              <a:rPr lang="en-US" sz="2400">
                <a:solidFill>
                  <a:srgbClr val="A50021"/>
                </a:solidFill>
                <a:latin typeface="Times New Roman" charset="0"/>
                <a:ea typeface="ＭＳ Ｐゴシック" charset="0"/>
                <a:cs typeface="ＭＳ Ｐゴシック" charset="0"/>
              </a:rPr>
              <a:t>increased</a:t>
            </a:r>
            <a:r>
              <a:rPr lang="en-US" sz="2400">
                <a:solidFill>
                  <a:srgbClr val="000000"/>
                </a:solidFill>
                <a:latin typeface="Times New Roman" charset="0"/>
                <a:ea typeface="ＭＳ Ｐゴシック" charset="0"/>
                <a:cs typeface="ＭＳ Ｐゴシック" charset="0"/>
              </a:rPr>
              <a:t> fares by $6 per round trip on flights to some cities also served by lower-cost carriers. American Airlines, a unit AMR, immediately </a:t>
            </a:r>
            <a:r>
              <a:rPr lang="en-US" sz="2400">
                <a:solidFill>
                  <a:srgbClr val="A50021"/>
                </a:solidFill>
                <a:latin typeface="Times New Roman" charset="0"/>
                <a:ea typeface="ＭＳ Ｐゴシック" charset="0"/>
                <a:cs typeface="ＭＳ Ｐゴシック" charset="0"/>
              </a:rPr>
              <a:t>matched the move</a:t>
            </a:r>
            <a:r>
              <a:rPr lang="en-US" sz="2400">
                <a:solidFill>
                  <a:srgbClr val="000000"/>
                </a:solidFill>
                <a:latin typeface="Times New Roman" charset="0"/>
                <a:ea typeface="ＭＳ Ｐゴシック" charset="0"/>
                <a:cs typeface="ＭＳ Ｐゴシック" charset="0"/>
              </a:rPr>
              <a:t>, spokesman Tim Wagner </a:t>
            </a:r>
            <a:r>
              <a:rPr lang="en-US" sz="2400">
                <a:solidFill>
                  <a:srgbClr val="A50021"/>
                </a:solidFill>
                <a:latin typeface="Times New Roman" charset="0"/>
                <a:ea typeface="ＭＳ Ｐゴシック" charset="0"/>
                <a:cs typeface="ＭＳ Ｐゴシック" charset="0"/>
              </a:rPr>
              <a:t>said</a:t>
            </a:r>
            <a:r>
              <a:rPr lang="en-US" sz="2400">
                <a:solidFill>
                  <a:srgbClr val="000000"/>
                </a:solidFill>
                <a:latin typeface="Times New Roman" charset="0"/>
                <a:ea typeface="ＭＳ Ｐゴシック" charset="0"/>
                <a:cs typeface="ＭＳ Ｐゴシック" charset="0"/>
              </a:rPr>
              <a:t>. United, a unit of UAL, </a:t>
            </a:r>
            <a:r>
              <a:rPr lang="en-US" sz="2400">
                <a:solidFill>
                  <a:srgbClr val="A50021"/>
                </a:solidFill>
                <a:latin typeface="Times New Roman" charset="0"/>
                <a:ea typeface="ＭＳ Ｐゴシック" charset="0"/>
                <a:cs typeface="ＭＳ Ｐゴシック" charset="0"/>
              </a:rPr>
              <a:t>said</a:t>
            </a:r>
            <a:r>
              <a:rPr lang="en-US" sz="2400">
                <a:solidFill>
                  <a:srgbClr val="000000"/>
                </a:solidFill>
                <a:latin typeface="Times New Roman" charset="0"/>
                <a:ea typeface="ＭＳ Ｐゴシック" charset="0"/>
                <a:cs typeface="ＭＳ Ｐゴシック" charset="0"/>
              </a:rPr>
              <a:t> the </a:t>
            </a:r>
            <a:r>
              <a:rPr lang="en-US" sz="2400">
                <a:solidFill>
                  <a:srgbClr val="A50021"/>
                </a:solidFill>
                <a:latin typeface="Times New Roman" charset="0"/>
                <a:ea typeface="ＭＳ Ｐゴシック" charset="0"/>
                <a:cs typeface="ＭＳ Ｐゴシック" charset="0"/>
              </a:rPr>
              <a:t>increase</a:t>
            </a:r>
            <a:r>
              <a:rPr lang="en-US" sz="2400">
                <a:solidFill>
                  <a:srgbClr val="000000"/>
                </a:solidFill>
                <a:latin typeface="Times New Roman" charset="0"/>
                <a:ea typeface="ＭＳ Ｐゴシック" charset="0"/>
                <a:cs typeface="ＭＳ Ｐゴシック" charset="0"/>
              </a:rPr>
              <a:t> took effect Thursday night and applies to most routes where it competes against discount carriers, such as Chicago to Dallas and Atlanta and Denver to San Francisco, Los Angeles and New York</a:t>
            </a:r>
          </a:p>
        </p:txBody>
      </p:sp>
    </p:spTree>
    <p:extLst>
      <p:ext uri="{BB962C8B-B14F-4D97-AF65-F5344CB8AC3E}">
        <p14:creationId xmlns:p14="http://schemas.microsoft.com/office/powerpoint/2010/main" val="36256601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51203"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E2C4B138-88B9-AC41-8628-BEE882B29041}" type="slidenum">
              <a:rPr lang="en-US" sz="1400">
                <a:solidFill>
                  <a:srgbClr val="590A0E"/>
                </a:solidFill>
              </a:rPr>
              <a:pPr/>
              <a:t>18</a:t>
            </a:fld>
            <a:endParaRPr lang="en-US" sz="1400">
              <a:solidFill>
                <a:srgbClr val="590A0E"/>
              </a:solidFill>
            </a:endParaRPr>
          </a:p>
        </p:txBody>
      </p:sp>
      <p:sp>
        <p:nvSpPr>
          <p:cNvPr id="51204"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51205" name="Rectangle 3"/>
          <p:cNvSpPr>
            <a:spLocks noGrp="1" noChangeArrowheads="1"/>
          </p:cNvSpPr>
          <p:nvPr>
            <p:ph type="body" idx="1"/>
          </p:nvPr>
        </p:nvSpPr>
        <p:spPr/>
        <p:txBody>
          <a:bodyPr/>
          <a:lstStyle/>
          <a:p>
            <a:pPr>
              <a:buFont typeface="Wingdings" charset="0"/>
              <a:buNone/>
            </a:pPr>
            <a:r>
              <a:rPr lang="en-US" sz="2400">
                <a:solidFill>
                  <a:srgbClr val="000000"/>
                </a:solidFill>
                <a:latin typeface="Times New Roman" charset="0"/>
                <a:ea typeface="ＭＳ Ｐゴシック" charset="0"/>
                <a:cs typeface="ＭＳ Ｐゴシック" charset="0"/>
              </a:rPr>
              <a:t>CHICAGO (AP) — Citing high fuel prices, United Airlines said </a:t>
            </a:r>
            <a:r>
              <a:rPr lang="en-US" sz="2400">
                <a:solidFill>
                  <a:srgbClr val="008000"/>
                </a:solidFill>
                <a:latin typeface="Times New Roman" charset="0"/>
                <a:ea typeface="ＭＳ Ｐゴシック" charset="0"/>
                <a:cs typeface="ＭＳ Ｐゴシック" charset="0"/>
              </a:rPr>
              <a:t>Friday</a:t>
            </a:r>
            <a:r>
              <a:rPr lang="en-US" sz="2400">
                <a:solidFill>
                  <a:srgbClr val="000000"/>
                </a:solidFill>
                <a:latin typeface="Times New Roman" charset="0"/>
                <a:ea typeface="ＭＳ Ｐゴシック" charset="0"/>
                <a:cs typeface="ＭＳ Ｐゴシック" charset="0"/>
              </a:rPr>
              <a:t> it has increased fares by </a:t>
            </a:r>
            <a:r>
              <a:rPr lang="en-US" sz="2400">
                <a:solidFill>
                  <a:srgbClr val="A50021"/>
                </a:solidFill>
                <a:latin typeface="Times New Roman" charset="0"/>
                <a:ea typeface="ＭＳ Ｐゴシック" charset="0"/>
                <a:cs typeface="ＭＳ Ｐゴシック" charset="0"/>
              </a:rPr>
              <a:t>$6</a:t>
            </a:r>
            <a:r>
              <a:rPr lang="en-US" sz="2400">
                <a:solidFill>
                  <a:srgbClr val="000000"/>
                </a:solidFill>
                <a:latin typeface="Times New Roman" charset="0"/>
                <a:ea typeface="ＭＳ Ｐゴシック" charset="0"/>
                <a:cs typeface="ＭＳ Ｐゴシック" charset="0"/>
              </a:rPr>
              <a:t> per round trip on flights to some cities also served by lower-cost carriers. American Airlines, a unit AMR, immediately matched the move, spokesman Tim Wagner said. United, a unit of UAL, said the increase took effect </a:t>
            </a:r>
            <a:r>
              <a:rPr lang="en-US" sz="2400">
                <a:solidFill>
                  <a:srgbClr val="008000"/>
                </a:solidFill>
                <a:latin typeface="Times New Roman" charset="0"/>
                <a:ea typeface="ＭＳ Ｐゴシック" charset="0"/>
                <a:cs typeface="ＭＳ Ｐゴシック" charset="0"/>
              </a:rPr>
              <a:t>Thursday night</a:t>
            </a:r>
            <a:r>
              <a:rPr lang="en-US" sz="2400">
                <a:solidFill>
                  <a:srgbClr val="000000"/>
                </a:solidFill>
                <a:latin typeface="Times New Roman" charset="0"/>
                <a:ea typeface="ＭＳ Ｐゴシック" charset="0"/>
                <a:cs typeface="ＭＳ Ｐゴシック" charset="0"/>
              </a:rPr>
              <a:t> and applies to most routes where it competes against discount carriers, such as Chicago to Dallas and Atlanta and Denver to San Francisco, Los Angeles and New York</a:t>
            </a:r>
          </a:p>
        </p:txBody>
      </p:sp>
    </p:spTree>
    <p:extLst>
      <p:ext uri="{BB962C8B-B14F-4D97-AF65-F5344CB8AC3E}">
        <p14:creationId xmlns:p14="http://schemas.microsoft.com/office/powerpoint/2010/main" val="3980747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53251"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5AA593FC-920E-3F40-8A56-80DF9AA7275E}" type="slidenum">
              <a:rPr lang="en-US" sz="1400">
                <a:solidFill>
                  <a:srgbClr val="590A0E"/>
                </a:solidFill>
              </a:rPr>
              <a:pPr/>
              <a:t>19</a:t>
            </a:fld>
            <a:endParaRPr lang="en-US" sz="1400">
              <a:solidFill>
                <a:srgbClr val="590A0E"/>
              </a:solidFill>
            </a:endParaRPr>
          </a:p>
        </p:txBody>
      </p:sp>
      <p:sp>
        <p:nvSpPr>
          <p:cNvPr id="53252"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53253" name="Rectangle 3"/>
          <p:cNvSpPr>
            <a:spLocks noGrp="1" noChangeArrowheads="1"/>
          </p:cNvSpPr>
          <p:nvPr>
            <p:ph type="body" idx="1"/>
          </p:nvPr>
        </p:nvSpPr>
        <p:spPr/>
        <p:txBody>
          <a:bodyPr/>
          <a:lstStyle/>
          <a:p>
            <a:pPr>
              <a:buFont typeface="Wingdings" charset="0"/>
              <a:buNone/>
            </a:pPr>
            <a:r>
              <a:rPr lang="en-US" sz="2400">
                <a:solidFill>
                  <a:srgbClr val="000000"/>
                </a:solidFill>
                <a:latin typeface="Times New Roman" charset="0"/>
                <a:ea typeface="ＭＳ Ｐゴシック" charset="0"/>
                <a:cs typeface="ＭＳ Ｐゴシック" charset="0"/>
              </a:rPr>
              <a:t>CHICAGO (AP) — Citing high fuel prices, </a:t>
            </a:r>
            <a:r>
              <a:rPr lang="en-US" sz="2400">
                <a:solidFill>
                  <a:srgbClr val="A50021"/>
                </a:solidFill>
                <a:latin typeface="Times New Roman" charset="0"/>
                <a:ea typeface="ＭＳ Ｐゴシック" charset="0"/>
                <a:cs typeface="ＭＳ Ｐゴシック" charset="0"/>
              </a:rPr>
              <a:t>United Airlines</a:t>
            </a:r>
            <a:r>
              <a:rPr lang="en-US" sz="2400">
                <a:solidFill>
                  <a:srgbClr val="000000"/>
                </a:solidFill>
                <a:latin typeface="Times New Roman" charset="0"/>
                <a:ea typeface="ＭＳ Ｐゴシック" charset="0"/>
                <a:cs typeface="ＭＳ Ｐゴシック" charset="0"/>
              </a:rPr>
              <a:t> said Friday it has </a:t>
            </a:r>
            <a:r>
              <a:rPr lang="en-US" sz="2400">
                <a:solidFill>
                  <a:srgbClr val="5400A8"/>
                </a:solidFill>
                <a:latin typeface="Times New Roman" charset="0"/>
                <a:ea typeface="ＭＳ Ｐゴシック" charset="0"/>
                <a:cs typeface="ＭＳ Ｐゴシック" charset="0"/>
              </a:rPr>
              <a:t>increased fares</a:t>
            </a:r>
            <a:r>
              <a:rPr lang="en-US" sz="2400">
                <a:latin typeface="Times New Roman" charset="0"/>
                <a:ea typeface="ＭＳ Ｐゴシック" charset="0"/>
                <a:cs typeface="ＭＳ Ｐゴシック" charset="0"/>
              </a:rPr>
              <a:t> by </a:t>
            </a:r>
            <a:r>
              <a:rPr lang="en-US" sz="2400">
                <a:solidFill>
                  <a:srgbClr val="008000"/>
                </a:solidFill>
                <a:latin typeface="Times New Roman" charset="0"/>
                <a:ea typeface="ＭＳ Ｐゴシック" charset="0"/>
                <a:cs typeface="ＭＳ Ｐゴシック" charset="0"/>
              </a:rPr>
              <a:t>$6 </a:t>
            </a:r>
            <a:r>
              <a:rPr lang="en-US" sz="2400">
                <a:latin typeface="Times New Roman" charset="0"/>
                <a:ea typeface="ＭＳ Ｐゴシック" charset="0"/>
                <a:cs typeface="ＭＳ Ｐゴシック" charset="0"/>
              </a:rPr>
              <a:t>per round trip</a:t>
            </a:r>
            <a:r>
              <a:rPr lang="en-US" sz="2400">
                <a:solidFill>
                  <a:srgbClr val="000000"/>
                </a:solidFill>
                <a:latin typeface="Times New Roman" charset="0"/>
                <a:ea typeface="ＭＳ Ｐゴシック" charset="0"/>
                <a:cs typeface="ＭＳ Ｐゴシック" charset="0"/>
              </a:rPr>
              <a:t> on flights to some cities also served by lower-cost carriers. </a:t>
            </a:r>
            <a:r>
              <a:rPr lang="en-US" sz="2400">
                <a:solidFill>
                  <a:schemeClr val="tx1"/>
                </a:solidFill>
                <a:latin typeface="Times New Roman" charset="0"/>
                <a:ea typeface="ＭＳ Ｐゴシック" charset="0"/>
                <a:cs typeface="ＭＳ Ｐゴシック" charset="0"/>
              </a:rPr>
              <a:t>American Airlines</a:t>
            </a:r>
            <a:r>
              <a:rPr lang="en-US" sz="2400">
                <a:solidFill>
                  <a:srgbClr val="000000"/>
                </a:solidFill>
                <a:latin typeface="Times New Roman" charset="0"/>
                <a:ea typeface="ＭＳ Ｐゴシック" charset="0"/>
                <a:cs typeface="ＭＳ Ｐゴシック" charset="0"/>
              </a:rPr>
              <a:t>, a unit AMR, immediately matched the move, spokesman Tim Wagner said. United, a unit of UAL, said the increase took effect </a:t>
            </a:r>
            <a:r>
              <a:rPr lang="en-US" sz="2400">
                <a:solidFill>
                  <a:srgbClr val="FF8000"/>
                </a:solidFill>
                <a:latin typeface="Times New Roman" charset="0"/>
                <a:ea typeface="ＭＳ Ｐゴシック" charset="0"/>
                <a:cs typeface="ＭＳ Ｐゴシック" charset="0"/>
              </a:rPr>
              <a:t>Thursday</a:t>
            </a:r>
            <a:r>
              <a:rPr lang="en-US" sz="2400">
                <a:solidFill>
                  <a:srgbClr val="000000"/>
                </a:solidFill>
                <a:latin typeface="Times New Roman" charset="0"/>
                <a:ea typeface="ＭＳ Ｐゴシック" charset="0"/>
                <a:cs typeface="ＭＳ Ｐゴシック" charset="0"/>
              </a:rPr>
              <a:t> night and applies to most routes where it competes against discount carriers, such as Chicago to Dallas and Atlanta and Denver to San Francisco, Los Angeles and New York</a:t>
            </a:r>
          </a:p>
        </p:txBody>
      </p:sp>
    </p:spTree>
    <p:extLst>
      <p:ext uri="{BB962C8B-B14F-4D97-AF65-F5344CB8AC3E}">
        <p14:creationId xmlns:p14="http://schemas.microsoft.com/office/powerpoint/2010/main" val="327191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21507"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B79F7479-DE5A-654D-8697-F6DECF353A3B}" type="slidenum">
              <a:rPr lang="en-US" sz="1400">
                <a:solidFill>
                  <a:srgbClr val="590A0E"/>
                </a:solidFill>
              </a:rPr>
              <a:pPr/>
              <a:t>2</a:t>
            </a:fld>
            <a:endParaRPr lang="en-US" sz="1400">
              <a:solidFill>
                <a:srgbClr val="590A0E"/>
              </a:solidFill>
            </a:endParaRPr>
          </a:p>
        </p:txBody>
      </p:sp>
      <p:sp>
        <p:nvSpPr>
          <p:cNvPr id="21508"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Today</a:t>
            </a:r>
          </a:p>
        </p:txBody>
      </p:sp>
      <p:sp>
        <p:nvSpPr>
          <p:cNvPr id="21509" name="Rectangle 3"/>
          <p:cNvSpPr>
            <a:spLocks noGrp="1" noChangeArrowheads="1"/>
          </p:cNvSpPr>
          <p:nvPr>
            <p:ph type="body" idx="1"/>
          </p:nvPr>
        </p:nvSpPr>
        <p:spPr/>
        <p:txBody>
          <a:bodyPr/>
          <a:lstStyle/>
          <a:p>
            <a:r>
              <a:rPr lang="en-US" dirty="0">
                <a:latin typeface="Tahoma" charset="0"/>
                <a:ea typeface="ＭＳ Ｐゴシック" charset="0"/>
                <a:cs typeface="ＭＳ Ｐゴシック" charset="0"/>
              </a:rPr>
              <a:t>Wrap up First Order Logic</a:t>
            </a:r>
          </a:p>
          <a:p>
            <a:r>
              <a:rPr lang="en-US" dirty="0">
                <a:latin typeface="Tahoma" charset="0"/>
                <a:ea typeface="ＭＳ Ｐゴシック" charset="0"/>
                <a:cs typeface="ＭＳ Ｐゴシック" charset="0"/>
              </a:rPr>
              <a:t>Information extraction</a:t>
            </a:r>
          </a:p>
          <a:p>
            <a:pPr lvl="1"/>
            <a:r>
              <a:rPr lang="en-US" dirty="0">
                <a:latin typeface="Tahoma" charset="0"/>
                <a:ea typeface="ＭＳ Ｐゴシック" charset="0"/>
                <a:cs typeface="ＭＳ Ｐゴシック" charset="0"/>
              </a:rPr>
              <a:t>Sequence labeling for Named Entities</a:t>
            </a:r>
          </a:p>
          <a:p>
            <a:pPr lvl="2"/>
            <a:r>
              <a:rPr lang="en-US" dirty="0">
                <a:latin typeface="Tahoma" charset="0"/>
              </a:rPr>
              <a:t>Classifiers &amp; RNNs</a:t>
            </a:r>
          </a:p>
          <a:p>
            <a:pPr lvl="1"/>
            <a:r>
              <a:rPr lang="en-US" dirty="0">
                <a:latin typeface="Tahoma" charset="0"/>
                <a:ea typeface="ＭＳ Ｐゴシック" charset="0"/>
                <a:cs typeface="ＭＳ Ｐゴシック" charset="0"/>
              </a:rPr>
              <a:t> Relation extraction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55299"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50FA6693-8152-6346-A373-1123A2EAE75A}" type="slidenum">
              <a:rPr lang="en-US" sz="1400">
                <a:solidFill>
                  <a:srgbClr val="590A0E"/>
                </a:solidFill>
              </a:rPr>
              <a:pPr/>
              <a:t>20</a:t>
            </a:fld>
            <a:endParaRPr lang="en-US" sz="1400">
              <a:solidFill>
                <a:srgbClr val="590A0E"/>
              </a:solidFill>
            </a:endParaRPr>
          </a:p>
        </p:txBody>
      </p:sp>
      <p:sp>
        <p:nvSpPr>
          <p:cNvPr id="55300"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Named Entity Recognition</a:t>
            </a:r>
          </a:p>
        </p:txBody>
      </p:sp>
      <p:sp>
        <p:nvSpPr>
          <p:cNvPr id="55301" name="Rectangle 3"/>
          <p:cNvSpPr>
            <a:spLocks noGrp="1" noChangeArrowheads="1"/>
          </p:cNvSpPr>
          <p:nvPr>
            <p:ph type="body" idx="1"/>
          </p:nvPr>
        </p:nvSpPr>
        <p:spPr/>
        <p:txBody>
          <a:bodyPr/>
          <a:lstStyle/>
          <a:p>
            <a:pPr>
              <a:lnSpc>
                <a:spcPct val="90000"/>
              </a:lnSpc>
            </a:pPr>
            <a:r>
              <a:rPr lang="en-US" sz="2800" dirty="0">
                <a:solidFill>
                  <a:srgbClr val="A50021"/>
                </a:solidFill>
                <a:latin typeface="Tahoma" charset="0"/>
                <a:ea typeface="ＭＳ Ｐゴシック" charset="0"/>
                <a:cs typeface="ＭＳ Ｐゴシック" charset="0"/>
              </a:rPr>
              <a:t>Find</a:t>
            </a:r>
            <a:r>
              <a:rPr lang="en-US" sz="2800" dirty="0">
                <a:latin typeface="Tahoma" charset="0"/>
                <a:ea typeface="ＭＳ Ｐゴシック" charset="0"/>
                <a:cs typeface="ＭＳ Ｐゴシック" charset="0"/>
              </a:rPr>
              <a:t> and </a:t>
            </a:r>
            <a:r>
              <a:rPr lang="en-US" sz="2800" dirty="0">
                <a:solidFill>
                  <a:srgbClr val="A50021"/>
                </a:solidFill>
                <a:latin typeface="Tahoma" charset="0"/>
                <a:ea typeface="ＭＳ Ｐゴシック" charset="0"/>
                <a:cs typeface="ＭＳ Ｐゴシック" charset="0"/>
              </a:rPr>
              <a:t>classify</a:t>
            </a:r>
            <a:r>
              <a:rPr lang="en-US" sz="2800" dirty="0">
                <a:latin typeface="Tahoma" charset="0"/>
                <a:ea typeface="ＭＳ Ｐゴシック" charset="0"/>
                <a:cs typeface="ＭＳ Ｐゴシック" charset="0"/>
              </a:rPr>
              <a:t> all the named entities in a text.</a:t>
            </a:r>
          </a:p>
          <a:p>
            <a:pPr>
              <a:lnSpc>
                <a:spcPct val="90000"/>
              </a:lnSpc>
            </a:pPr>
            <a:r>
              <a:rPr lang="en-US" sz="2800" dirty="0">
                <a:latin typeface="Tahoma" charset="0"/>
                <a:ea typeface="ＭＳ Ｐゴシック" charset="0"/>
                <a:cs typeface="ＭＳ Ｐゴシック" charset="0"/>
              </a:rPr>
              <a:t>What’</a:t>
            </a:r>
            <a:r>
              <a:rPr lang="en-US" altLang="ja-JP" sz="2800" dirty="0">
                <a:latin typeface="Tahoma" charset="0"/>
                <a:ea typeface="ＭＳ Ｐゴシック" charset="0"/>
                <a:cs typeface="ＭＳ Ｐゴシック" charset="0"/>
              </a:rPr>
              <a:t>s a named entity?</a:t>
            </a:r>
          </a:p>
          <a:p>
            <a:pPr lvl="1">
              <a:lnSpc>
                <a:spcPct val="90000"/>
              </a:lnSpc>
            </a:pPr>
            <a:r>
              <a:rPr lang="en-US" sz="1800" dirty="0">
                <a:latin typeface="Tahoma" charset="0"/>
              </a:rPr>
              <a:t>A reference to an entity via the mention of its name.</a:t>
            </a:r>
          </a:p>
          <a:p>
            <a:pPr marL="1143000" lvl="2">
              <a:lnSpc>
                <a:spcPct val="90000"/>
              </a:lnSpc>
            </a:pPr>
            <a:r>
              <a:rPr lang="en-US" sz="1600" i="1" dirty="0">
                <a:solidFill>
                  <a:srgbClr val="A50021"/>
                </a:solidFill>
                <a:latin typeface="Tahoma" charset="0"/>
                <a:ea typeface="ＭＳ Ｐゴシック" charset="0"/>
              </a:rPr>
              <a:t>Colorado Rockies</a:t>
            </a:r>
            <a:endParaRPr lang="en-US" sz="1600" dirty="0">
              <a:latin typeface="Tahoma" charset="0"/>
              <a:ea typeface="ＭＳ Ｐゴシック" charset="0"/>
            </a:endParaRPr>
          </a:p>
          <a:p>
            <a:pPr lvl="1">
              <a:lnSpc>
                <a:spcPct val="90000"/>
              </a:lnSpc>
            </a:pPr>
            <a:r>
              <a:rPr lang="en-US" sz="1800" dirty="0">
                <a:latin typeface="Tahoma" charset="0"/>
              </a:rPr>
              <a:t>This is a subset of the possible mentions...</a:t>
            </a:r>
          </a:p>
          <a:p>
            <a:pPr marL="1143000" lvl="2">
              <a:lnSpc>
                <a:spcPct val="90000"/>
              </a:lnSpc>
            </a:pPr>
            <a:r>
              <a:rPr lang="en-US" sz="1600" i="1" dirty="0">
                <a:latin typeface="Tahoma" charset="0"/>
                <a:ea typeface="ＭＳ Ｐゴシック" charset="0"/>
              </a:rPr>
              <a:t>Rockies, the team, it, they...</a:t>
            </a:r>
          </a:p>
          <a:p>
            <a:pPr>
              <a:lnSpc>
                <a:spcPct val="90000"/>
              </a:lnSpc>
            </a:pPr>
            <a:r>
              <a:rPr lang="en-US" sz="2800" dirty="0">
                <a:solidFill>
                  <a:srgbClr val="A50021"/>
                </a:solidFill>
                <a:latin typeface="Tahoma" charset="0"/>
                <a:ea typeface="ＭＳ Ｐゴシック" charset="0"/>
                <a:cs typeface="ＭＳ Ｐゴシック" charset="0"/>
              </a:rPr>
              <a:t>Find</a:t>
            </a:r>
            <a:r>
              <a:rPr lang="en-US" sz="2800" dirty="0">
                <a:latin typeface="Tahoma" charset="0"/>
                <a:ea typeface="ＭＳ Ｐゴシック" charset="0"/>
                <a:cs typeface="ＭＳ Ｐゴシック" charset="0"/>
              </a:rPr>
              <a:t> means identify the exact span of the mention.</a:t>
            </a:r>
          </a:p>
          <a:p>
            <a:pPr>
              <a:lnSpc>
                <a:spcPct val="90000"/>
              </a:lnSpc>
            </a:pPr>
            <a:r>
              <a:rPr lang="en-US" sz="2800" dirty="0">
                <a:solidFill>
                  <a:srgbClr val="A50021"/>
                </a:solidFill>
                <a:latin typeface="Tahoma" charset="0"/>
                <a:ea typeface="ＭＳ Ｐゴシック" charset="0"/>
                <a:cs typeface="ＭＳ Ｐゴシック" charset="0"/>
              </a:rPr>
              <a:t>Classify</a:t>
            </a:r>
            <a:r>
              <a:rPr lang="en-US" sz="2800" dirty="0">
                <a:latin typeface="Tahoma" charset="0"/>
                <a:ea typeface="ＭＳ Ｐゴシック" charset="0"/>
                <a:cs typeface="ＭＳ Ｐゴシック" charset="0"/>
              </a:rPr>
              <a:t> means determine the category of the entity being referred to.</a:t>
            </a:r>
            <a:endParaRPr lang="en-US" sz="2800" i="1" dirty="0">
              <a:latin typeface="Tahoma" charset="0"/>
              <a:ea typeface="ＭＳ Ｐゴシック" charset="0"/>
              <a:cs typeface="ＭＳ Ｐゴシック" charset="0"/>
            </a:endParaRPr>
          </a:p>
          <a:p>
            <a:pPr lvl="1">
              <a:lnSpc>
                <a:spcPct val="90000"/>
              </a:lnSpc>
            </a:pPr>
            <a:endParaRPr lang="en-US" sz="1600" i="1" dirty="0">
              <a:latin typeface="Tahoma" charset="0"/>
            </a:endParaRPr>
          </a:p>
          <a:p>
            <a:pPr>
              <a:lnSpc>
                <a:spcPct val="90000"/>
              </a:lnSpc>
              <a:buFont typeface="Wingdings" charset="0"/>
              <a:buNone/>
            </a:pPr>
            <a:endParaRPr lang="en-US" sz="1800" dirty="0">
              <a:latin typeface="Tahoma" charset="0"/>
              <a:ea typeface="ＭＳ Ｐゴシック" charset="0"/>
              <a:cs typeface="ＭＳ Ｐゴシック" charset="0"/>
            </a:endParaRPr>
          </a:p>
          <a:p>
            <a:pPr lvl="1">
              <a:lnSpc>
                <a:spcPct val="90000"/>
              </a:lnSpc>
            </a:pPr>
            <a:endParaRPr lang="en-US" sz="1600" dirty="0">
              <a:latin typeface="Tahoma" charset="0"/>
            </a:endParaRPr>
          </a:p>
        </p:txBody>
      </p:sp>
    </p:spTree>
    <p:extLst>
      <p:ext uri="{BB962C8B-B14F-4D97-AF65-F5344CB8AC3E}">
        <p14:creationId xmlns:p14="http://schemas.microsoft.com/office/powerpoint/2010/main" val="3993790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23555"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B572CD52-BD08-6244-90F1-262B9B329CA9}" type="slidenum">
              <a:rPr lang="en-US" sz="1400">
                <a:solidFill>
                  <a:srgbClr val="590A0E"/>
                </a:solidFill>
              </a:rPr>
              <a:pPr/>
              <a:t>21</a:t>
            </a:fld>
            <a:endParaRPr lang="en-US" sz="1400">
              <a:solidFill>
                <a:srgbClr val="590A0E"/>
              </a:solidFill>
            </a:endParaRPr>
          </a:p>
        </p:txBody>
      </p:sp>
      <p:sp>
        <p:nvSpPr>
          <p:cNvPr id="23556"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Statistical Sequence Labeling</a:t>
            </a:r>
          </a:p>
        </p:txBody>
      </p:sp>
      <p:sp>
        <p:nvSpPr>
          <p:cNvPr id="23557" name="Rectangle 3"/>
          <p:cNvSpPr>
            <a:spLocks noGrp="1" noChangeArrowheads="1"/>
          </p:cNvSpPr>
          <p:nvPr>
            <p:ph type="body" idx="1"/>
          </p:nvPr>
        </p:nvSpPr>
        <p:spPr/>
        <p:txBody>
          <a:bodyPr/>
          <a:lstStyle/>
          <a:p>
            <a:pPr>
              <a:lnSpc>
                <a:spcPct val="90000"/>
              </a:lnSpc>
              <a:defRPr/>
            </a:pPr>
            <a:r>
              <a:rPr lang="en-US" sz="2800" dirty="0">
                <a:latin typeface="Tahoma" charset="0"/>
                <a:ea typeface="ＭＳ Ｐゴシック" charset="0"/>
                <a:cs typeface="ＭＳ Ｐゴシック" charset="0"/>
              </a:rPr>
              <a:t>We can treat NER as a per-word tagging task</a:t>
            </a:r>
          </a:p>
          <a:p>
            <a:pPr>
              <a:lnSpc>
                <a:spcPct val="90000"/>
              </a:lnSpc>
              <a:defRPr/>
            </a:pPr>
            <a:r>
              <a:rPr lang="en-US" sz="2800" dirty="0">
                <a:latin typeface="Tahoma" charset="0"/>
                <a:ea typeface="ＭＳ Ｐゴシック" charset="0"/>
                <a:cs typeface="ＭＳ Ｐゴシック" charset="0"/>
              </a:rPr>
              <a:t>Recall with POS tagging we trained systems to tag words using annotated training data </a:t>
            </a:r>
          </a:p>
          <a:p>
            <a:pPr>
              <a:lnSpc>
                <a:spcPct val="90000"/>
              </a:lnSpc>
              <a:defRPr/>
            </a:pPr>
            <a:r>
              <a:rPr lang="en-US" sz="2800" dirty="0">
                <a:latin typeface="Tahoma" charset="0"/>
              </a:rPr>
              <a:t>Training data</a:t>
            </a:r>
          </a:p>
          <a:p>
            <a:pPr marL="800100" lvl="1">
              <a:lnSpc>
                <a:spcPct val="90000"/>
              </a:lnSpc>
              <a:defRPr/>
            </a:pPr>
            <a:r>
              <a:rPr lang="en-US" sz="2400" dirty="0">
                <a:latin typeface="Tahoma" charset="0"/>
                <a:ea typeface="ＭＳ Ｐゴシック" charset="0"/>
              </a:rPr>
              <a:t>Hand tag a bunch of data with POS tags</a:t>
            </a:r>
          </a:p>
          <a:p>
            <a:pPr marL="400050">
              <a:lnSpc>
                <a:spcPct val="90000"/>
              </a:lnSpc>
              <a:defRPr/>
            </a:pPr>
            <a:r>
              <a:rPr lang="en-US" sz="2800" dirty="0">
                <a:latin typeface="Tahoma" charset="0"/>
                <a:ea typeface="ＭＳ Ｐゴシック" charset="0"/>
              </a:rPr>
              <a:t>Training</a:t>
            </a:r>
          </a:p>
          <a:p>
            <a:pPr marL="800100" lvl="1">
              <a:lnSpc>
                <a:spcPct val="90000"/>
              </a:lnSpc>
              <a:defRPr/>
            </a:pPr>
            <a:r>
              <a:rPr lang="en-US" sz="2400" dirty="0">
                <a:latin typeface="Tahoma" charset="0"/>
                <a:ea typeface="ＭＳ Ｐゴシック" charset="0"/>
              </a:rPr>
              <a:t>HMMs</a:t>
            </a:r>
          </a:p>
          <a:p>
            <a:pPr marL="800100" lvl="1">
              <a:lnSpc>
                <a:spcPct val="90000"/>
              </a:lnSpc>
              <a:defRPr/>
            </a:pPr>
            <a:r>
              <a:rPr lang="en-US" sz="2400" dirty="0">
                <a:latin typeface="Tahoma" charset="0"/>
              </a:rPr>
              <a:t>Logistic regression</a:t>
            </a:r>
          </a:p>
          <a:p>
            <a:pPr marL="800100" lvl="1">
              <a:lnSpc>
                <a:spcPct val="90000"/>
              </a:lnSpc>
              <a:defRPr/>
            </a:pPr>
            <a:r>
              <a:rPr lang="en-US" sz="2400" dirty="0">
                <a:latin typeface="Tahoma" charset="0"/>
              </a:rPr>
              <a:t>Neural networks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b="0" dirty="0"/>
              <a:t>From Tags to Spans</a:t>
            </a:r>
          </a:p>
        </p:txBody>
      </p:sp>
      <p:sp>
        <p:nvSpPr>
          <p:cNvPr id="11" name="Content Placeholder 10"/>
          <p:cNvSpPr>
            <a:spLocks noGrp="1"/>
          </p:cNvSpPr>
          <p:nvPr>
            <p:ph idx="1"/>
          </p:nvPr>
        </p:nvSpPr>
        <p:spPr/>
        <p:txBody>
          <a:bodyPr/>
          <a:lstStyle/>
          <a:p>
            <a:r>
              <a:rPr lang="en-US" dirty="0"/>
              <a:t>So how do we use word-by-word tagging to find and classify spans of text (like named entities)?</a:t>
            </a:r>
          </a:p>
          <a:p>
            <a:r>
              <a:rPr lang="en-US" dirty="0"/>
              <a:t>We’ll use what’s called IOB encoding</a:t>
            </a:r>
          </a:p>
          <a:p>
            <a:pPr lvl="1">
              <a:lnSpc>
                <a:spcPct val="90000"/>
              </a:lnSpc>
            </a:pPr>
            <a:r>
              <a:rPr lang="en-US" dirty="0">
                <a:latin typeface="Tahoma" charset="0"/>
              </a:rPr>
              <a:t>I -&gt; Inside		; this word is inside a span</a:t>
            </a:r>
          </a:p>
          <a:p>
            <a:pPr lvl="1">
              <a:lnSpc>
                <a:spcPct val="90000"/>
              </a:lnSpc>
            </a:pPr>
            <a:r>
              <a:rPr lang="en-US" dirty="0">
                <a:latin typeface="Tahoma" charset="0"/>
              </a:rPr>
              <a:t>O -&gt; Outside	; outside a span of interest</a:t>
            </a:r>
          </a:p>
          <a:p>
            <a:pPr lvl="1">
              <a:lnSpc>
                <a:spcPct val="90000"/>
              </a:lnSpc>
            </a:pPr>
            <a:r>
              <a:rPr lang="en-US" dirty="0">
                <a:latin typeface="Tahoma" charset="0"/>
              </a:rPr>
              <a:t>B -&gt; Begin		; begins a span</a:t>
            </a:r>
          </a:p>
          <a:p>
            <a:pPr marL="457200" lvl="1" indent="0">
              <a:buNone/>
            </a:pPr>
            <a:endParaRPr lang="en-US" dirty="0"/>
          </a:p>
        </p:txBody>
      </p:sp>
      <p:sp>
        <p:nvSpPr>
          <p:cNvPr id="6" name="Footer Placeholder 5"/>
          <p:cNvSpPr>
            <a:spLocks noGrp="1"/>
          </p:cNvSpPr>
          <p:nvPr>
            <p:ph type="ftr" sz="quarter" idx="11"/>
          </p:nvPr>
        </p:nvSpPr>
        <p:spPr/>
        <p:txBody>
          <a:bodyPr/>
          <a:lstStyle/>
          <a:p>
            <a:pPr>
              <a:defRPr/>
            </a:pPr>
            <a:r>
              <a:rPr lang="en-US"/>
              <a:t>                                         Speech and Language Processing - Jurafsky and Martin       </a:t>
            </a:r>
            <a:endParaRPr lang="en-US" sz="1400"/>
          </a:p>
        </p:txBody>
      </p:sp>
      <p:sp>
        <p:nvSpPr>
          <p:cNvPr id="7" name="Slide Number Placeholder 6"/>
          <p:cNvSpPr>
            <a:spLocks noGrp="1"/>
          </p:cNvSpPr>
          <p:nvPr>
            <p:ph type="sldNum" sz="quarter" idx="12"/>
          </p:nvPr>
        </p:nvSpPr>
        <p:spPr/>
        <p:txBody>
          <a:bodyPr/>
          <a:lstStyle/>
          <a:p>
            <a:pPr>
              <a:defRPr/>
            </a:pPr>
            <a:fld id="{23208D83-95AB-9F44-BDA4-7D39432593BF}" type="slidenum">
              <a:rPr lang="en-US" smtClean="0"/>
              <a:pPr>
                <a:defRPr/>
              </a:pPr>
              <a:t>22</a:t>
            </a:fld>
            <a:endParaRPr lang="en-US"/>
          </a:p>
        </p:txBody>
      </p:sp>
    </p:spTree>
    <p:extLst>
      <p:ext uri="{BB962C8B-B14F-4D97-AF65-F5344CB8AC3E}">
        <p14:creationId xmlns:p14="http://schemas.microsoft.com/office/powerpoint/2010/main" val="465058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58371"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AB7B3DE0-5CE5-044A-A76C-7AF13DB417C6}" type="slidenum">
              <a:rPr lang="en-US" sz="1400">
                <a:solidFill>
                  <a:srgbClr val="590A0E"/>
                </a:solidFill>
              </a:rPr>
              <a:pPr/>
              <a:t>23</a:t>
            </a:fld>
            <a:endParaRPr lang="en-US" sz="1400">
              <a:solidFill>
                <a:srgbClr val="590A0E"/>
              </a:solidFill>
            </a:endParaRPr>
          </a:p>
        </p:txBody>
      </p:sp>
      <p:sp>
        <p:nvSpPr>
          <p:cNvPr id="58372"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IOB Encoding (NER)</a:t>
            </a:r>
          </a:p>
        </p:txBody>
      </p:sp>
      <p:sp>
        <p:nvSpPr>
          <p:cNvPr id="58373" name="Rectangle 3"/>
          <p:cNvSpPr>
            <a:spLocks noGrp="1" noChangeArrowheads="1"/>
          </p:cNvSpPr>
          <p:nvPr>
            <p:ph type="body" idx="1"/>
          </p:nvPr>
        </p:nvSpPr>
        <p:spPr>
          <a:xfrm>
            <a:off x="381000" y="914400"/>
            <a:ext cx="8610600" cy="3943350"/>
          </a:xfrm>
        </p:spPr>
        <p:txBody>
          <a:bodyPr/>
          <a:lstStyle/>
          <a:p>
            <a:r>
              <a:rPr lang="en-US" dirty="0">
                <a:latin typeface="Tahoma" charset="0"/>
              </a:rPr>
              <a:t>For each kind of entity, we’ll have a specific </a:t>
            </a:r>
            <a:r>
              <a:rPr lang="en-US" i="1" dirty="0">
                <a:latin typeface="Tahoma" charset="0"/>
              </a:rPr>
              <a:t>I</a:t>
            </a:r>
            <a:r>
              <a:rPr lang="en-US" dirty="0">
                <a:latin typeface="Tahoma" charset="0"/>
              </a:rPr>
              <a:t> and and </a:t>
            </a:r>
            <a:r>
              <a:rPr lang="en-US" i="1" dirty="0">
                <a:latin typeface="Tahoma" charset="0"/>
              </a:rPr>
              <a:t>B</a:t>
            </a:r>
            <a:r>
              <a:rPr lang="en-US" dirty="0">
                <a:latin typeface="Tahoma" charset="0"/>
              </a:rPr>
              <a:t> tag</a:t>
            </a:r>
          </a:p>
          <a:p>
            <a:pPr lvl="1"/>
            <a:r>
              <a:rPr lang="en-US" dirty="0" err="1">
                <a:latin typeface="Tahoma" charset="0"/>
              </a:rPr>
              <a:t>B_loc</a:t>
            </a:r>
            <a:r>
              <a:rPr lang="en-US" dirty="0">
                <a:latin typeface="Tahoma" charset="0"/>
              </a:rPr>
              <a:t>, </a:t>
            </a:r>
            <a:r>
              <a:rPr lang="en-US" dirty="0" err="1">
                <a:latin typeface="Tahoma" charset="0"/>
              </a:rPr>
              <a:t>B_person</a:t>
            </a:r>
            <a:r>
              <a:rPr lang="en-US" dirty="0">
                <a:latin typeface="Tahoma" charset="0"/>
              </a:rPr>
              <a:t>, </a:t>
            </a:r>
            <a:r>
              <a:rPr lang="en-US" dirty="0" err="1">
                <a:latin typeface="Tahoma" charset="0"/>
              </a:rPr>
              <a:t>B_protein</a:t>
            </a:r>
            <a:r>
              <a:rPr lang="en-US" dirty="0">
                <a:latin typeface="Tahoma" charset="0"/>
              </a:rPr>
              <a:t>, </a:t>
            </a:r>
            <a:r>
              <a:rPr lang="en-US" dirty="0" err="1">
                <a:latin typeface="Tahoma" charset="0"/>
              </a:rPr>
              <a:t>B_org</a:t>
            </a:r>
            <a:r>
              <a:rPr lang="en-US" dirty="0">
                <a:latin typeface="Tahoma" charset="0"/>
              </a:rPr>
              <a:t>, </a:t>
            </a:r>
            <a:r>
              <a:rPr lang="en-US" dirty="0" err="1">
                <a:latin typeface="Tahoma" charset="0"/>
              </a:rPr>
              <a:t>B_location</a:t>
            </a:r>
            <a:endParaRPr lang="en-US" dirty="0">
              <a:latin typeface="Tahoma" charset="0"/>
            </a:endParaRPr>
          </a:p>
          <a:p>
            <a:r>
              <a:rPr lang="en-US" dirty="0">
                <a:latin typeface="Tahoma" charset="0"/>
              </a:rPr>
              <a:t>One general O tag</a:t>
            </a:r>
          </a:p>
          <a:p>
            <a:r>
              <a:rPr lang="en-US" dirty="0">
                <a:latin typeface="Tahoma" charset="0"/>
              </a:rPr>
              <a:t>Giving us 2*N + 1 kinds of tags</a:t>
            </a:r>
          </a:p>
          <a:p>
            <a:r>
              <a:rPr lang="en-US" dirty="0">
                <a:latin typeface="Tahoma" charset="0"/>
              </a:rPr>
              <a:t>Tags are the labels that a supervised learner has to learn to emit on a per-word basis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59395"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04B2FB67-5723-CD4A-A163-FDB8CE84251C}" type="slidenum">
              <a:rPr lang="en-US" sz="1400">
                <a:solidFill>
                  <a:srgbClr val="590A0E"/>
                </a:solidFill>
              </a:rPr>
              <a:pPr/>
              <a:t>24</a:t>
            </a:fld>
            <a:endParaRPr lang="en-US" sz="1400">
              <a:solidFill>
                <a:srgbClr val="590A0E"/>
              </a:solidFill>
            </a:endParaRPr>
          </a:p>
        </p:txBody>
      </p:sp>
      <p:sp>
        <p:nvSpPr>
          <p:cNvPr id="59396"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NER Training Data</a:t>
            </a:r>
          </a:p>
        </p:txBody>
      </p:sp>
      <p:pic>
        <p:nvPicPr>
          <p:cNvPr id="59397" name="Picture 3" descr="ner-featur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8062" y="666750"/>
            <a:ext cx="7051675" cy="4476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3731"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186103A7-2864-1342-9059-D941B266C4B4}" type="slidenum">
              <a:rPr lang="en-US" sz="1400">
                <a:solidFill>
                  <a:srgbClr val="590A0E"/>
                </a:solidFill>
              </a:rPr>
              <a:pPr/>
              <a:t>25</a:t>
            </a:fld>
            <a:endParaRPr lang="en-US" sz="1400">
              <a:solidFill>
                <a:srgbClr val="590A0E"/>
              </a:solidFill>
            </a:endParaRPr>
          </a:p>
        </p:txBody>
      </p:sp>
      <p:sp>
        <p:nvSpPr>
          <p:cNvPr id="73732" name="Rectangle 2"/>
          <p:cNvSpPr>
            <a:spLocks noGrp="1" noChangeArrowheads="1"/>
          </p:cNvSpPr>
          <p:nvPr>
            <p:ph type="title"/>
          </p:nvPr>
        </p:nvSpPr>
        <p:spPr>
          <a:xfrm>
            <a:off x="1066800" y="31750"/>
            <a:ext cx="7772400" cy="1143000"/>
          </a:xfrm>
        </p:spPr>
        <p:txBody>
          <a:bodyPr/>
          <a:lstStyle/>
          <a:p>
            <a:r>
              <a:rPr lang="en-US" b="0" dirty="0">
                <a:latin typeface="Verdana" charset="0"/>
                <a:ea typeface="ＭＳ Ｐゴシック" charset="0"/>
                <a:cs typeface="ＭＳ Ｐゴシック" charset="0"/>
              </a:rPr>
              <a:t>Statistical Sequence Labeling</a:t>
            </a:r>
          </a:p>
        </p:txBody>
      </p:sp>
      <p:pic>
        <p:nvPicPr>
          <p:cNvPr id="7373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174750"/>
            <a:ext cx="6248400" cy="336014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74792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2707"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A111BB11-0451-8F4C-8679-205A2A6958FE}" type="slidenum">
              <a:rPr lang="en-US" sz="1400">
                <a:solidFill>
                  <a:srgbClr val="590A0E"/>
                </a:solidFill>
              </a:rPr>
              <a:pPr/>
              <a:t>26</a:t>
            </a:fld>
            <a:endParaRPr lang="en-US" sz="1400">
              <a:solidFill>
                <a:srgbClr val="590A0E"/>
              </a:solidFill>
            </a:endParaRPr>
          </a:p>
        </p:txBody>
      </p:sp>
      <p:sp>
        <p:nvSpPr>
          <p:cNvPr id="72708" name="Rectangle 2"/>
          <p:cNvSpPr>
            <a:spLocks noGrp="1" noChangeArrowheads="1"/>
          </p:cNvSpPr>
          <p:nvPr>
            <p:ph type="title"/>
          </p:nvPr>
        </p:nvSpPr>
        <p:spPr>
          <a:xfrm>
            <a:off x="685800" y="0"/>
            <a:ext cx="7772400" cy="819150"/>
          </a:xfrm>
        </p:spPr>
        <p:txBody>
          <a:bodyPr/>
          <a:lstStyle/>
          <a:p>
            <a:r>
              <a:rPr lang="en-US" b="0" dirty="0">
                <a:latin typeface="Verdana" charset="0"/>
                <a:ea typeface="ＭＳ Ｐゴシック" charset="0"/>
                <a:cs typeface="ＭＳ Ｐゴシック" charset="0"/>
              </a:rPr>
              <a:t>Typical Features</a:t>
            </a:r>
          </a:p>
        </p:txBody>
      </p:sp>
      <p:sp>
        <p:nvSpPr>
          <p:cNvPr id="72709" name="Rectangle 3"/>
          <p:cNvSpPr>
            <a:spLocks noGrp="1" noChangeArrowheads="1"/>
          </p:cNvSpPr>
          <p:nvPr>
            <p:ph type="body" idx="1"/>
          </p:nvPr>
        </p:nvSpPr>
        <p:spPr>
          <a:xfrm>
            <a:off x="381000" y="971550"/>
            <a:ext cx="8534400" cy="3752850"/>
          </a:xfrm>
        </p:spPr>
        <p:txBody>
          <a:bodyPr/>
          <a:lstStyle/>
          <a:p>
            <a:pPr>
              <a:lnSpc>
                <a:spcPct val="90000"/>
              </a:lnSpc>
            </a:pPr>
            <a:r>
              <a:rPr lang="en-US" dirty="0">
                <a:latin typeface="Tahoma" charset="0"/>
                <a:ea typeface="ＭＳ Ｐゴシック" charset="0"/>
                <a:cs typeface="ＭＳ Ｐゴシック" charset="0"/>
              </a:rPr>
              <a:t>Typical ML setup involves</a:t>
            </a:r>
          </a:p>
          <a:p>
            <a:pPr lvl="1">
              <a:lnSpc>
                <a:spcPct val="90000"/>
              </a:lnSpc>
            </a:pPr>
            <a:r>
              <a:rPr lang="en-US" dirty="0">
                <a:latin typeface="Tahoma" charset="0"/>
              </a:rPr>
              <a:t>A sliding window around the sequence element being tagged</a:t>
            </a:r>
          </a:p>
          <a:p>
            <a:pPr lvl="1">
              <a:lnSpc>
                <a:spcPct val="90000"/>
              </a:lnSpc>
            </a:pPr>
            <a:r>
              <a:rPr lang="en-US" dirty="0">
                <a:latin typeface="Tahoma" charset="0"/>
              </a:rPr>
              <a:t>Features extracted from the window</a:t>
            </a:r>
          </a:p>
          <a:p>
            <a:pPr lvl="2">
              <a:lnSpc>
                <a:spcPct val="90000"/>
              </a:lnSpc>
            </a:pPr>
            <a:r>
              <a:rPr lang="en-US" sz="2000" dirty="0">
                <a:latin typeface="Tahoma" charset="0"/>
                <a:ea typeface="ＭＳ Ｐゴシック" charset="0"/>
              </a:rPr>
              <a:t>Current word token</a:t>
            </a:r>
          </a:p>
          <a:p>
            <a:pPr lvl="2">
              <a:lnSpc>
                <a:spcPct val="90000"/>
              </a:lnSpc>
            </a:pPr>
            <a:r>
              <a:rPr lang="en-US" sz="2000" dirty="0">
                <a:latin typeface="Tahoma" charset="0"/>
                <a:ea typeface="ＭＳ Ｐゴシック" charset="0"/>
              </a:rPr>
              <a:t>Previous/next N word tokens</a:t>
            </a:r>
          </a:p>
          <a:p>
            <a:pPr lvl="2">
              <a:lnSpc>
                <a:spcPct val="90000"/>
              </a:lnSpc>
            </a:pPr>
            <a:r>
              <a:rPr lang="en-US" sz="2000" dirty="0">
                <a:latin typeface="Tahoma" charset="0"/>
                <a:ea typeface="ＭＳ Ｐゴシック" charset="0"/>
              </a:rPr>
              <a:t>Current word POS</a:t>
            </a:r>
          </a:p>
          <a:p>
            <a:pPr lvl="2">
              <a:lnSpc>
                <a:spcPct val="90000"/>
              </a:lnSpc>
            </a:pPr>
            <a:r>
              <a:rPr lang="en-US" sz="2000" dirty="0">
                <a:latin typeface="Tahoma" charset="0"/>
                <a:ea typeface="ＭＳ Ｐゴシック" charset="0"/>
              </a:rPr>
              <a:t>Previous/next POS</a:t>
            </a:r>
          </a:p>
          <a:p>
            <a:pPr lvl="2">
              <a:lnSpc>
                <a:spcPct val="90000"/>
              </a:lnSpc>
            </a:pPr>
            <a:r>
              <a:rPr lang="en-US" sz="2000" dirty="0">
                <a:latin typeface="Tahoma" charset="0"/>
                <a:ea typeface="ＭＳ Ｐゴシック" charset="0"/>
              </a:rPr>
              <a:t>Capitalization information</a:t>
            </a:r>
          </a:p>
          <a:p>
            <a:pPr lvl="2">
              <a:lnSpc>
                <a:spcPct val="90000"/>
              </a:lnSpc>
            </a:pPr>
            <a:r>
              <a:rPr lang="en-US" sz="2000" dirty="0">
                <a:latin typeface="Tahoma" charset="0"/>
                <a:ea typeface="ＭＳ Ｐゴシック" charset="0"/>
              </a:rPr>
              <a:t>...</a:t>
            </a:r>
          </a:p>
        </p:txBody>
      </p:sp>
    </p:spTree>
    <p:extLst>
      <p:ext uri="{BB962C8B-B14F-4D97-AF65-F5344CB8AC3E}">
        <p14:creationId xmlns:p14="http://schemas.microsoft.com/office/powerpoint/2010/main" val="39629153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91139"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5053B7B9-0E66-E943-ADA1-C16B3C48A893}" type="slidenum">
              <a:rPr lang="en-US" sz="1400">
                <a:solidFill>
                  <a:srgbClr val="590A0E"/>
                </a:solidFill>
              </a:rPr>
              <a:pPr/>
              <a:t>27</a:t>
            </a:fld>
            <a:endParaRPr lang="en-US" sz="1400">
              <a:solidFill>
                <a:srgbClr val="590A0E"/>
              </a:solidFill>
            </a:endParaRPr>
          </a:p>
        </p:txBody>
      </p:sp>
      <p:sp>
        <p:nvSpPr>
          <p:cNvPr id="91140"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Features</a:t>
            </a:r>
          </a:p>
        </p:txBody>
      </p:sp>
      <p:pic>
        <p:nvPicPr>
          <p:cNvPr id="91141" name="Picture 3"/>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762000" y="1504950"/>
            <a:ext cx="8077200" cy="2814638"/>
          </a:xfrm>
        </p:spPr>
      </p:pic>
    </p:spTree>
    <p:extLst>
      <p:ext uri="{BB962C8B-B14F-4D97-AF65-F5344CB8AC3E}">
        <p14:creationId xmlns:p14="http://schemas.microsoft.com/office/powerpoint/2010/main" val="18492513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Footer Placeholder 5"/>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93187" name="Slide Number Placeholder 6"/>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D33752DF-B797-764B-8836-C3368A292936}" type="slidenum">
              <a:rPr lang="en-US" sz="1400">
                <a:solidFill>
                  <a:srgbClr val="590A0E"/>
                </a:solidFill>
              </a:rPr>
              <a:pPr/>
              <a:t>28</a:t>
            </a:fld>
            <a:endParaRPr lang="en-US" sz="1400">
              <a:solidFill>
                <a:srgbClr val="590A0E"/>
              </a:solidFill>
            </a:endParaRPr>
          </a:p>
        </p:txBody>
      </p:sp>
      <p:sp>
        <p:nvSpPr>
          <p:cNvPr id="93188"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Features</a:t>
            </a:r>
          </a:p>
        </p:txBody>
      </p:sp>
      <p:pic>
        <p:nvPicPr>
          <p:cNvPr id="93190" name="Picture 4"/>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a:xfrm>
            <a:off x="914400" y="819150"/>
            <a:ext cx="7653338" cy="2667000"/>
          </a:xfrm>
        </p:spPr>
      </p:pic>
    </p:spTree>
    <p:extLst>
      <p:ext uri="{BB962C8B-B14F-4D97-AF65-F5344CB8AC3E}">
        <p14:creationId xmlns:p14="http://schemas.microsoft.com/office/powerpoint/2010/main" val="30695303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p:txBody>
          <a:bodyPr/>
          <a:lstStyle/>
          <a:p>
            <a:r>
              <a:rPr lang="en-US" b="0" dirty="0">
                <a:latin typeface="Verdana" charset="0"/>
                <a:ea typeface="ＭＳ Ｐゴシック" charset="0"/>
                <a:cs typeface="ＭＳ Ｐゴシック" charset="0"/>
              </a:rPr>
              <a:t>NER Features</a:t>
            </a:r>
          </a:p>
        </p:txBody>
      </p:sp>
      <p:sp>
        <p:nvSpPr>
          <p:cNvPr id="60418" name="Content Placeholder 2"/>
          <p:cNvSpPr>
            <a:spLocks noGrp="1"/>
          </p:cNvSpPr>
          <p:nvPr>
            <p:ph idx="1"/>
          </p:nvPr>
        </p:nvSpPr>
        <p:spPr/>
        <p:txBody>
          <a:bodyPr/>
          <a:lstStyle/>
          <a:p>
            <a:r>
              <a:rPr lang="en-US" sz="2800" dirty="0">
                <a:latin typeface="Tahoma" charset="0"/>
                <a:ea typeface="ＭＳ Ｐゴシック" charset="0"/>
                <a:cs typeface="ＭＳ Ｐゴシック" charset="0"/>
              </a:rPr>
              <a:t>The usefulness of particular features varies by domain and by language</a:t>
            </a:r>
          </a:p>
          <a:p>
            <a:r>
              <a:rPr lang="en-US" sz="2800" dirty="0">
                <a:latin typeface="Tahoma" charset="0"/>
                <a:ea typeface="ＭＳ Ｐゴシック" charset="0"/>
                <a:cs typeface="ＭＳ Ｐゴシック" charset="0"/>
              </a:rPr>
              <a:t>But features should be superficial and easily extracted from the text to be analyzed</a:t>
            </a:r>
          </a:p>
          <a:p>
            <a:pPr lvl="1"/>
            <a:r>
              <a:rPr lang="en-US" sz="2400" dirty="0">
                <a:latin typeface="Tahoma" charset="0"/>
              </a:rPr>
              <a:t>Can’t solve a problem by using a feature that</a:t>
            </a:r>
            <a:r>
              <a:rPr lang="fr-FR" sz="2400" dirty="0">
                <a:latin typeface="Tahoma" charset="0"/>
              </a:rPr>
              <a:t>’</a:t>
            </a:r>
            <a:r>
              <a:rPr lang="en-US" altLang="ja-JP" sz="2400" dirty="0">
                <a:latin typeface="Tahoma" charset="0"/>
              </a:rPr>
              <a:t>s harder to extract than the actual problem!</a:t>
            </a:r>
          </a:p>
          <a:p>
            <a:r>
              <a:rPr lang="en-US" sz="2800" dirty="0">
                <a:latin typeface="Tahoma" charset="0"/>
                <a:ea typeface="ＭＳ Ｐゴシック" charset="0"/>
                <a:cs typeface="ＭＳ Ｐゴシック" charset="0"/>
              </a:rPr>
              <a:t>The “shape” feature turns out to be amazingly useful in many domains</a:t>
            </a:r>
          </a:p>
        </p:txBody>
      </p:sp>
      <p:sp>
        <p:nvSpPr>
          <p:cNvPr id="60420"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60421"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DE41A341-42ED-774D-A231-348FA428FF6A}" type="slidenum">
              <a:rPr lang="en-US" sz="1400">
                <a:solidFill>
                  <a:srgbClr val="590A0E"/>
                </a:solidFill>
              </a:rPr>
              <a:pPr/>
              <a:t>29</a:t>
            </a:fld>
            <a:endParaRPr lang="en-US" sz="1400">
              <a:solidFill>
                <a:srgbClr val="590A0E"/>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Title 1"/>
          <p:cNvSpPr>
            <a:spLocks noGrp="1"/>
          </p:cNvSpPr>
          <p:nvPr>
            <p:ph type="title"/>
          </p:nvPr>
        </p:nvSpPr>
        <p:spPr/>
        <p:txBody>
          <a:bodyPr/>
          <a:lstStyle/>
          <a:p>
            <a:r>
              <a:rPr lang="en-US" altLang="en-US" b="0" dirty="0"/>
              <a:t>Models</a:t>
            </a:r>
          </a:p>
        </p:txBody>
      </p:sp>
      <p:sp>
        <p:nvSpPr>
          <p:cNvPr id="86018" name="Content Placeholder 2"/>
          <p:cNvSpPr>
            <a:spLocks noGrp="1"/>
          </p:cNvSpPr>
          <p:nvPr>
            <p:ph idx="1"/>
          </p:nvPr>
        </p:nvSpPr>
        <p:spPr>
          <a:xfrm>
            <a:off x="457200" y="914400"/>
            <a:ext cx="7924800" cy="2457450"/>
          </a:xfrm>
        </p:spPr>
        <p:txBody>
          <a:bodyPr/>
          <a:lstStyle/>
          <a:p>
            <a:pPr>
              <a:buFont typeface="Wingdings" charset="2"/>
              <a:buNone/>
            </a:pPr>
            <a:r>
              <a:rPr lang="en-US" altLang="en-US" dirty="0"/>
              <a:t>Consider</a:t>
            </a:r>
          </a:p>
          <a:p>
            <a:pPr>
              <a:buFont typeface="Wingdings" charset="2"/>
              <a:buNone/>
            </a:pPr>
            <a:r>
              <a:rPr lang="en-US" altLang="en-US" dirty="0"/>
              <a:t>	</a:t>
            </a:r>
            <a:r>
              <a:rPr lang="en-US" altLang="en-US" i="1" dirty="0">
                <a:solidFill>
                  <a:schemeClr val="tx1"/>
                </a:solidFill>
              </a:rPr>
              <a:t>Everyone likes a noisy restaurant</a:t>
            </a:r>
            <a:endParaRPr lang="en-US" altLang="en-US" dirty="0">
              <a:solidFill>
                <a:schemeClr val="tx1"/>
              </a:solidFill>
            </a:endParaRPr>
          </a:p>
          <a:p>
            <a:pPr>
              <a:buFont typeface="Wingdings" charset="2"/>
              <a:buNone/>
            </a:pPr>
            <a:r>
              <a:rPr lang="en-US" altLang="en-US" dirty="0">
                <a:solidFill>
                  <a:schemeClr val="tx2"/>
                </a:solidFill>
              </a:rPr>
              <a:t>First what the heck does this mean?</a:t>
            </a:r>
          </a:p>
          <a:p>
            <a:pPr>
              <a:buFont typeface="Wingdings" charset="2"/>
              <a:buNone/>
            </a:pPr>
            <a:endParaRPr lang="en-US" altLang="en-US" dirty="0">
              <a:solidFill>
                <a:schemeClr val="tx1"/>
              </a:solidFill>
            </a:endParaRPr>
          </a:p>
          <a:p>
            <a:pPr>
              <a:buFont typeface="Wingdings" charset="2"/>
              <a:buNone/>
            </a:pPr>
            <a:endParaRPr lang="en-US" altLang="en-US" dirty="0">
              <a:solidFill>
                <a:schemeClr val="tx1"/>
              </a:solidFill>
            </a:endParaRPr>
          </a:p>
          <a:p>
            <a:pPr>
              <a:buFont typeface="Wingdings" charset="2"/>
              <a:buNone/>
            </a:pPr>
            <a:endParaRPr lang="en-US" altLang="en-US" i="1" dirty="0"/>
          </a:p>
          <a:p>
            <a:pPr>
              <a:buFont typeface="Wingdings" charset="2"/>
              <a:buNone/>
            </a:pPr>
            <a:endParaRPr lang="en-US" altLang="en-US" dirty="0"/>
          </a:p>
        </p:txBody>
      </p:sp>
      <p:sp>
        <p:nvSpPr>
          <p:cNvPr id="86020" name="Footer Placeholder 4"/>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r>
              <a:rPr lang="en-US" altLang="en-US" sz="750">
                <a:solidFill>
                  <a:srgbClr val="181813"/>
                </a:solidFill>
              </a:rPr>
              <a:t>                                         Speech and Language Processing - Jurafsky and Martin       </a:t>
            </a:r>
            <a:endParaRPr lang="en-US" altLang="en-US" sz="1050">
              <a:solidFill>
                <a:srgbClr val="181813"/>
              </a:solidFill>
            </a:endParaRPr>
          </a:p>
        </p:txBody>
      </p:sp>
      <p:sp>
        <p:nvSpPr>
          <p:cNvPr id="86021"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fld id="{4210D47E-94F7-3845-82AA-7B449EA710AB}" type="slidenum">
              <a:rPr lang="en-US" altLang="en-US" sz="1050">
                <a:solidFill>
                  <a:srgbClr val="590A0E"/>
                </a:solidFill>
              </a:rPr>
              <a:pPr/>
              <a:t>3</a:t>
            </a:fld>
            <a:endParaRPr lang="en-US" altLang="en-US" sz="1050">
              <a:solidFill>
                <a:srgbClr val="590A0E"/>
              </a:solidFill>
            </a:endParaRPr>
          </a:p>
        </p:txBody>
      </p:sp>
    </p:spTree>
    <p:extLst>
      <p:ext uri="{BB962C8B-B14F-4D97-AF65-F5344CB8AC3E}">
        <p14:creationId xmlns:p14="http://schemas.microsoft.com/office/powerpoint/2010/main" val="17356483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61443"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625F6F3B-C67F-5A47-A900-D36A79438ED7}" type="slidenum">
              <a:rPr lang="en-US" sz="1400">
                <a:solidFill>
                  <a:srgbClr val="590A0E"/>
                </a:solidFill>
              </a:rPr>
              <a:pPr/>
              <a:t>30</a:t>
            </a:fld>
            <a:endParaRPr lang="en-US" sz="1400">
              <a:solidFill>
                <a:srgbClr val="590A0E"/>
              </a:solidFill>
            </a:endParaRPr>
          </a:p>
        </p:txBody>
      </p:sp>
      <p:sp>
        <p:nvSpPr>
          <p:cNvPr id="61444"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NER as Sequence Labeling</a:t>
            </a:r>
          </a:p>
        </p:txBody>
      </p:sp>
      <p:pic>
        <p:nvPicPr>
          <p:cNvPr id="61445" name="Picture 3" descr="ner-labelingne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875" y="1131889"/>
            <a:ext cx="8491538" cy="2917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RNN Sequence Labeling</a:t>
            </a:r>
          </a:p>
        </p:txBody>
      </p:sp>
      <p:sp>
        <p:nvSpPr>
          <p:cNvPr id="6" name="Slide Number Placeholder 5"/>
          <p:cNvSpPr>
            <a:spLocks noGrp="1"/>
          </p:cNvSpPr>
          <p:nvPr>
            <p:ph type="sldNum" sz="quarter" idx="12"/>
          </p:nvPr>
        </p:nvSpPr>
        <p:spPr/>
        <p:txBody>
          <a:bodyPr/>
          <a:lstStyle/>
          <a:p>
            <a:pPr>
              <a:defRPr/>
            </a:pPr>
            <a:fld id="{713DD8BE-556E-3440-9013-11CC5588178D}" type="slidenum">
              <a:rPr lang="en-US" smtClean="0"/>
              <a:pPr>
                <a:defRPr/>
              </a:pPr>
              <a:t>31</a:t>
            </a:fld>
            <a:endParaRPr lang="en-US"/>
          </a:p>
        </p:txBody>
      </p:sp>
      <p:cxnSp>
        <p:nvCxnSpPr>
          <p:cNvPr id="12" name="Straight Arrow Connector 11"/>
          <p:cNvCxnSpPr>
            <a:cxnSpLocks/>
          </p:cNvCxnSpPr>
          <p:nvPr/>
        </p:nvCxnSpPr>
        <p:spPr bwMode="auto">
          <a:xfrm flipH="1">
            <a:off x="2909666" y="2192432"/>
            <a:ext cx="2889675" cy="2603679"/>
          </a:xfrm>
          <a:prstGeom prst="straightConnector1">
            <a:avLst/>
          </a:prstGeom>
          <a:noFill/>
          <a:ln w="9525" cap="flat" cmpd="sng" algn="ctr">
            <a:noFill/>
            <a:prstDash val="solid"/>
            <a:round/>
            <a:headEnd type="none" w="med" len="med"/>
            <a:tailEnd type="triangle"/>
          </a:ln>
          <a:effectLst/>
        </p:spPr>
      </p:cxnSp>
      <p:pic>
        <p:nvPicPr>
          <p:cNvPr id="3" name="Picture 2">
            <a:extLst>
              <a:ext uri="{FF2B5EF4-FFF2-40B4-BE49-F238E27FC236}">
                <a16:creationId xmlns:a16="http://schemas.microsoft.com/office/drawing/2014/main" id="{E027185E-086D-D844-8790-BC61C1056FDA}"/>
              </a:ext>
            </a:extLst>
          </p:cNvPr>
          <p:cNvPicPr>
            <a:picLocks noChangeAspect="1"/>
          </p:cNvPicPr>
          <p:nvPr/>
        </p:nvPicPr>
        <p:blipFill>
          <a:blip r:embed="rId2"/>
          <a:stretch>
            <a:fillRect/>
          </a:stretch>
        </p:blipFill>
        <p:spPr>
          <a:xfrm>
            <a:off x="685800" y="1035957"/>
            <a:ext cx="7391400" cy="3626714"/>
          </a:xfrm>
          <a:prstGeom prst="rect">
            <a:avLst/>
          </a:prstGeom>
        </p:spPr>
      </p:pic>
      <p:sp>
        <p:nvSpPr>
          <p:cNvPr id="4" name="Footer Placeholder 3">
            <a:extLst>
              <a:ext uri="{FF2B5EF4-FFF2-40B4-BE49-F238E27FC236}">
                <a16:creationId xmlns:a16="http://schemas.microsoft.com/office/drawing/2014/main" id="{4688CF43-007C-A049-80FD-8D8F8DC37297}"/>
              </a:ext>
            </a:extLst>
          </p:cNvPr>
          <p:cNvSpPr>
            <a:spLocks noGrp="1"/>
          </p:cNvSpPr>
          <p:nvPr>
            <p:ph type="ftr" sz="quarter" idx="11"/>
          </p:nvPr>
        </p:nvSpPr>
        <p:spPr/>
        <p:txBody>
          <a:bodyPr/>
          <a:lstStyle/>
          <a:p>
            <a:pPr>
              <a:defRPr/>
            </a:pPr>
            <a:r>
              <a:rPr lang="en-US"/>
              <a:t>                                         Speech and Language Processing - Jurafsky and Martin       </a:t>
            </a:r>
            <a:endParaRPr lang="en-US" sz="1400"/>
          </a:p>
        </p:txBody>
      </p:sp>
    </p:spTree>
    <p:extLst>
      <p:ext uri="{BB962C8B-B14F-4D97-AF65-F5344CB8AC3E}">
        <p14:creationId xmlns:p14="http://schemas.microsoft.com/office/powerpoint/2010/main" val="18296793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0CF39-239F-1A4D-947D-B91B2AF09305}"/>
              </a:ext>
            </a:extLst>
          </p:cNvPr>
          <p:cNvSpPr>
            <a:spLocks noGrp="1"/>
          </p:cNvSpPr>
          <p:nvPr>
            <p:ph type="title"/>
          </p:nvPr>
        </p:nvSpPr>
        <p:spPr>
          <a:xfrm>
            <a:off x="76200" y="209550"/>
            <a:ext cx="8915400" cy="800100"/>
          </a:xfrm>
        </p:spPr>
        <p:txBody>
          <a:bodyPr/>
          <a:lstStyle/>
          <a:p>
            <a:r>
              <a:rPr lang="en-US" b="0" dirty="0"/>
              <a:t>Generating Character-Level Embeddings</a:t>
            </a:r>
          </a:p>
        </p:txBody>
      </p:sp>
      <p:sp>
        <p:nvSpPr>
          <p:cNvPr id="5" name="Footer Placeholder 4">
            <a:extLst>
              <a:ext uri="{FF2B5EF4-FFF2-40B4-BE49-F238E27FC236}">
                <a16:creationId xmlns:a16="http://schemas.microsoft.com/office/drawing/2014/main" id="{EA5AFA83-F415-104D-B6CD-E328BF4DDDE0}"/>
              </a:ext>
            </a:extLst>
          </p:cNvPr>
          <p:cNvSpPr>
            <a:spLocks noGrp="1"/>
          </p:cNvSpPr>
          <p:nvPr>
            <p:ph type="ftr" sz="quarter" idx="11"/>
          </p:nvPr>
        </p:nvSpPr>
        <p:spPr/>
        <p:txBody>
          <a:bodyPr/>
          <a:lstStyle/>
          <a:p>
            <a:pPr>
              <a:defRPr/>
            </a:pPr>
            <a:r>
              <a:rPr lang="en-US"/>
              <a:t>                                         Speech and Language Processing - Jurafsky and Martin       </a:t>
            </a:r>
            <a:endParaRPr lang="en-US" sz="1400"/>
          </a:p>
        </p:txBody>
      </p:sp>
      <p:sp>
        <p:nvSpPr>
          <p:cNvPr id="6" name="Slide Number Placeholder 5">
            <a:extLst>
              <a:ext uri="{FF2B5EF4-FFF2-40B4-BE49-F238E27FC236}">
                <a16:creationId xmlns:a16="http://schemas.microsoft.com/office/drawing/2014/main" id="{6578161A-8367-904A-A0E4-11AA5E8C6980}"/>
              </a:ext>
            </a:extLst>
          </p:cNvPr>
          <p:cNvSpPr>
            <a:spLocks noGrp="1"/>
          </p:cNvSpPr>
          <p:nvPr>
            <p:ph type="sldNum" sz="quarter" idx="12"/>
          </p:nvPr>
        </p:nvSpPr>
        <p:spPr/>
        <p:txBody>
          <a:bodyPr/>
          <a:lstStyle/>
          <a:p>
            <a:pPr>
              <a:defRPr/>
            </a:pPr>
            <a:fld id="{713DD8BE-556E-3440-9013-11CC5588178D}" type="slidenum">
              <a:rPr lang="en-US" smtClean="0"/>
              <a:pPr>
                <a:defRPr/>
              </a:pPr>
              <a:t>32</a:t>
            </a:fld>
            <a:endParaRPr lang="en-US"/>
          </a:p>
        </p:txBody>
      </p:sp>
      <p:pic>
        <p:nvPicPr>
          <p:cNvPr id="7" name="Picture 6">
            <a:extLst>
              <a:ext uri="{FF2B5EF4-FFF2-40B4-BE49-F238E27FC236}">
                <a16:creationId xmlns:a16="http://schemas.microsoft.com/office/drawing/2014/main" id="{A974800C-A764-C640-84EE-95D7D01BB182}"/>
              </a:ext>
            </a:extLst>
          </p:cNvPr>
          <p:cNvPicPr>
            <a:picLocks noChangeAspect="1"/>
          </p:cNvPicPr>
          <p:nvPr/>
        </p:nvPicPr>
        <p:blipFill>
          <a:blip r:embed="rId2"/>
          <a:stretch>
            <a:fillRect/>
          </a:stretch>
        </p:blipFill>
        <p:spPr>
          <a:xfrm>
            <a:off x="1257300" y="1238396"/>
            <a:ext cx="6553200" cy="3712318"/>
          </a:xfrm>
          <a:prstGeom prst="rect">
            <a:avLst/>
          </a:prstGeom>
        </p:spPr>
      </p:pic>
    </p:spTree>
    <p:extLst>
      <p:ext uri="{BB962C8B-B14F-4D97-AF65-F5344CB8AC3E}">
        <p14:creationId xmlns:p14="http://schemas.microsoft.com/office/powerpoint/2010/main" val="71568807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6803"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E3CC308A-CF9A-734E-A711-FF6FF1138164}" type="slidenum">
              <a:rPr lang="en-US" sz="1400">
                <a:solidFill>
                  <a:srgbClr val="590A0E"/>
                </a:solidFill>
              </a:rPr>
              <a:pPr/>
              <a:t>33</a:t>
            </a:fld>
            <a:endParaRPr lang="en-US" sz="1400">
              <a:solidFill>
                <a:srgbClr val="590A0E"/>
              </a:solidFill>
            </a:endParaRPr>
          </a:p>
        </p:txBody>
      </p:sp>
      <p:sp>
        <p:nvSpPr>
          <p:cNvPr id="76804"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Problem</a:t>
            </a:r>
          </a:p>
        </p:txBody>
      </p:sp>
      <p:sp>
        <p:nvSpPr>
          <p:cNvPr id="76805" name="Rectangle 3"/>
          <p:cNvSpPr>
            <a:spLocks noGrp="1" noChangeArrowheads="1"/>
          </p:cNvSpPr>
          <p:nvPr>
            <p:ph type="body" idx="1"/>
          </p:nvPr>
        </p:nvSpPr>
        <p:spPr>
          <a:xfrm>
            <a:off x="381000" y="895350"/>
            <a:ext cx="8458200" cy="4019550"/>
          </a:xfrm>
        </p:spPr>
        <p:txBody>
          <a:bodyPr/>
          <a:lstStyle/>
          <a:p>
            <a:r>
              <a:rPr lang="en-US" dirty="0">
                <a:latin typeface="Tahoma" charset="0"/>
                <a:ea typeface="ＭＳ Ｐゴシック" charset="0"/>
                <a:cs typeface="ＭＳ Ｐゴシック" charset="0"/>
              </a:rPr>
              <a:t>Both the classical ML approach and the RNN approach tag each word in isolation</a:t>
            </a:r>
          </a:p>
          <a:p>
            <a:r>
              <a:rPr lang="en-US" dirty="0">
                <a:latin typeface="Tahoma" charset="0"/>
                <a:ea typeface="ＭＳ Ｐゴシック" charset="0"/>
                <a:cs typeface="ＭＳ Ｐゴシック" charset="0"/>
              </a:rPr>
              <a:t>They don’t explicitly attempt to argmax the most probable sequence. </a:t>
            </a:r>
          </a:p>
          <a:p>
            <a:r>
              <a:rPr lang="en-US" dirty="0">
                <a:latin typeface="Tahoma" charset="0"/>
                <a:ea typeface="ＭＳ Ｐゴシック" charset="0"/>
                <a:cs typeface="ＭＳ Ｐゴシック" charset="0"/>
              </a:rPr>
              <a:t>Don’t even guarantee a well-formed tag sequence. </a:t>
            </a:r>
          </a:p>
          <a:p>
            <a:pPr lvl="1"/>
            <a:r>
              <a:rPr lang="en-US" dirty="0">
                <a:latin typeface="Tahoma" charset="0"/>
                <a:ea typeface="ＭＳ Ｐゴシック" charset="0"/>
                <a:cs typeface="ＭＳ Ｐゴシック" charset="0"/>
              </a:rPr>
              <a:t>Nothing prevents them from emitting an </a:t>
            </a:r>
            <a:r>
              <a:rPr lang="en-US" dirty="0" err="1">
                <a:latin typeface="Tahoma" charset="0"/>
                <a:ea typeface="ＭＳ Ｐゴシック" charset="0"/>
                <a:cs typeface="ＭＳ Ｐゴシック" charset="0"/>
              </a:rPr>
              <a:t>I_per</a:t>
            </a:r>
            <a:r>
              <a:rPr lang="en-US" dirty="0">
                <a:latin typeface="Tahoma" charset="0"/>
                <a:ea typeface="ＭＳ Ｐゴシック" charset="0"/>
                <a:cs typeface="ＭＳ Ｐゴシック" charset="0"/>
              </a:rPr>
              <a:t> after an O or after an </a:t>
            </a:r>
            <a:r>
              <a:rPr lang="en-US" dirty="0" err="1">
                <a:latin typeface="Tahoma" charset="0"/>
                <a:ea typeface="ＭＳ Ｐゴシック" charset="0"/>
                <a:cs typeface="ＭＳ Ｐゴシック" charset="0"/>
              </a:rPr>
              <a:t>I_org</a:t>
            </a:r>
            <a:endParaRPr lang="en-US" dirty="0">
              <a:latin typeface="Tahoma" charset="0"/>
              <a:ea typeface="ＭＳ Ｐゴシック" charset="0"/>
              <a:cs typeface="ＭＳ Ｐゴシック" charset="0"/>
            </a:endParaRPr>
          </a:p>
        </p:txBody>
      </p:sp>
    </p:spTree>
    <p:extLst>
      <p:ext uri="{BB962C8B-B14F-4D97-AF65-F5344CB8AC3E}">
        <p14:creationId xmlns:p14="http://schemas.microsoft.com/office/powerpoint/2010/main" val="36007629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6803"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E3CC308A-CF9A-734E-A711-FF6FF1138164}" type="slidenum">
              <a:rPr lang="en-US" sz="1400">
                <a:solidFill>
                  <a:srgbClr val="590A0E"/>
                </a:solidFill>
              </a:rPr>
              <a:pPr/>
              <a:t>34</a:t>
            </a:fld>
            <a:endParaRPr lang="en-US" sz="1400">
              <a:solidFill>
                <a:srgbClr val="590A0E"/>
              </a:solidFill>
            </a:endParaRPr>
          </a:p>
        </p:txBody>
      </p:sp>
      <p:sp>
        <p:nvSpPr>
          <p:cNvPr id="76804"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Answer</a:t>
            </a:r>
          </a:p>
        </p:txBody>
      </p:sp>
      <p:sp>
        <p:nvSpPr>
          <p:cNvPr id="76805" name="Rectangle 3"/>
          <p:cNvSpPr>
            <a:spLocks noGrp="1" noChangeArrowheads="1"/>
          </p:cNvSpPr>
          <p:nvPr>
            <p:ph type="body" idx="1"/>
          </p:nvPr>
        </p:nvSpPr>
        <p:spPr>
          <a:xfrm>
            <a:off x="381000" y="895350"/>
            <a:ext cx="8458200" cy="4019550"/>
          </a:xfrm>
        </p:spPr>
        <p:txBody>
          <a:bodyPr/>
          <a:lstStyle/>
          <a:p>
            <a:r>
              <a:rPr lang="en-US" dirty="0">
                <a:latin typeface="Tahoma" charset="0"/>
                <a:ea typeface="ＭＳ Ｐゴシック" charset="0"/>
                <a:cs typeface="ＭＳ Ｐゴシック" charset="0"/>
              </a:rPr>
              <a:t>Add a language model onto the sequential classification scheme.</a:t>
            </a:r>
          </a:p>
          <a:p>
            <a:pPr lvl="1"/>
            <a:r>
              <a:rPr lang="en-US" sz="2400" dirty="0">
                <a:latin typeface="Tahoma" charset="0"/>
              </a:rPr>
              <a:t>Instead of having the classifier emit one label as an answer for each object, use the </a:t>
            </a:r>
            <a:r>
              <a:rPr lang="en-US" sz="2400" dirty="0" err="1">
                <a:latin typeface="Tahoma" charset="0"/>
              </a:rPr>
              <a:t>softmax</a:t>
            </a:r>
            <a:r>
              <a:rPr lang="en-US" sz="2400" dirty="0">
                <a:latin typeface="Tahoma" charset="0"/>
              </a:rPr>
              <a:t> distribution over the labels for each word</a:t>
            </a:r>
          </a:p>
          <a:p>
            <a:pPr lvl="1"/>
            <a:r>
              <a:rPr lang="en-US" sz="2400" dirty="0">
                <a:latin typeface="Tahoma" charset="0"/>
              </a:rPr>
              <a:t>Train a language model for the kinds of sequences we’</a:t>
            </a:r>
            <a:r>
              <a:rPr lang="en-US" altLang="ja-JP" sz="2400" dirty="0">
                <a:latin typeface="Tahoma" charset="0"/>
              </a:rPr>
              <a:t>re trying to produce.</a:t>
            </a:r>
          </a:p>
          <a:p>
            <a:pPr lvl="1"/>
            <a:r>
              <a:rPr lang="en-US" sz="2400" dirty="0">
                <a:latin typeface="Tahoma" charset="0"/>
              </a:rPr>
              <a:t>Run Viterbi over the label distributions for the sequence to get the best overall sequence</a:t>
            </a:r>
          </a:p>
        </p:txBody>
      </p:sp>
    </p:spTree>
    <p:extLst>
      <p:ext uri="{BB962C8B-B14F-4D97-AF65-F5344CB8AC3E}">
        <p14:creationId xmlns:p14="http://schemas.microsoft.com/office/powerpoint/2010/main" val="36076032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90903-71C5-3047-B183-894DC8319E33}"/>
              </a:ext>
            </a:extLst>
          </p:cNvPr>
          <p:cNvSpPr>
            <a:spLocks noGrp="1"/>
          </p:cNvSpPr>
          <p:nvPr>
            <p:ph type="title"/>
          </p:nvPr>
        </p:nvSpPr>
        <p:spPr/>
        <p:txBody>
          <a:bodyPr/>
          <a:lstStyle/>
          <a:p>
            <a:r>
              <a:rPr lang="en-US" b="0" dirty="0"/>
              <a:t>CRF/RNN Model</a:t>
            </a:r>
          </a:p>
        </p:txBody>
      </p:sp>
      <p:pic>
        <p:nvPicPr>
          <p:cNvPr id="7" name="Content Placeholder 6">
            <a:extLst>
              <a:ext uri="{FF2B5EF4-FFF2-40B4-BE49-F238E27FC236}">
                <a16:creationId xmlns:a16="http://schemas.microsoft.com/office/drawing/2014/main" id="{1477C8DA-5E1B-054E-9CFA-8C24565338C5}"/>
              </a:ext>
            </a:extLst>
          </p:cNvPr>
          <p:cNvPicPr>
            <a:picLocks noGrp="1" noChangeAspect="1"/>
          </p:cNvPicPr>
          <p:nvPr>
            <p:ph idx="1"/>
          </p:nvPr>
        </p:nvPicPr>
        <p:blipFill>
          <a:blip r:embed="rId2"/>
          <a:stretch>
            <a:fillRect/>
          </a:stretch>
        </p:blipFill>
        <p:spPr>
          <a:xfrm>
            <a:off x="904026" y="914400"/>
            <a:ext cx="7183548" cy="3943350"/>
          </a:xfrm>
          <a:prstGeom prst="rect">
            <a:avLst/>
          </a:prstGeom>
        </p:spPr>
      </p:pic>
      <p:sp>
        <p:nvSpPr>
          <p:cNvPr id="5" name="Footer Placeholder 4">
            <a:extLst>
              <a:ext uri="{FF2B5EF4-FFF2-40B4-BE49-F238E27FC236}">
                <a16:creationId xmlns:a16="http://schemas.microsoft.com/office/drawing/2014/main" id="{F1F30BA3-BC81-404A-8590-FC10FDDF5355}"/>
              </a:ext>
            </a:extLst>
          </p:cNvPr>
          <p:cNvSpPr>
            <a:spLocks noGrp="1"/>
          </p:cNvSpPr>
          <p:nvPr>
            <p:ph type="ftr" sz="quarter" idx="11"/>
          </p:nvPr>
        </p:nvSpPr>
        <p:spPr/>
        <p:txBody>
          <a:bodyPr/>
          <a:lstStyle/>
          <a:p>
            <a:pPr>
              <a:defRPr/>
            </a:pPr>
            <a:r>
              <a:rPr lang="en-US"/>
              <a:t>                                         Speech and Language Processing - Jurafsky and Martin       </a:t>
            </a:r>
            <a:endParaRPr lang="en-US" sz="1400"/>
          </a:p>
        </p:txBody>
      </p:sp>
      <p:sp>
        <p:nvSpPr>
          <p:cNvPr id="6" name="Slide Number Placeholder 5">
            <a:extLst>
              <a:ext uri="{FF2B5EF4-FFF2-40B4-BE49-F238E27FC236}">
                <a16:creationId xmlns:a16="http://schemas.microsoft.com/office/drawing/2014/main" id="{B1CEE2C1-81C3-B248-B4C6-5E28D5E59200}"/>
              </a:ext>
            </a:extLst>
          </p:cNvPr>
          <p:cNvSpPr>
            <a:spLocks noGrp="1"/>
          </p:cNvSpPr>
          <p:nvPr>
            <p:ph type="sldNum" sz="quarter" idx="12"/>
          </p:nvPr>
        </p:nvSpPr>
        <p:spPr/>
        <p:txBody>
          <a:bodyPr/>
          <a:lstStyle/>
          <a:p>
            <a:pPr>
              <a:defRPr/>
            </a:pPr>
            <a:fld id="{BE1EBCB2-EFA8-B242-B6A7-4A9D86BDAC64}" type="slidenum">
              <a:rPr lang="en-US" smtClean="0"/>
              <a:pPr>
                <a:defRPr/>
              </a:pPr>
              <a:t>35</a:t>
            </a:fld>
            <a:endParaRPr lang="en-US"/>
          </a:p>
        </p:txBody>
      </p:sp>
    </p:spTree>
    <p:extLst>
      <p:ext uri="{BB962C8B-B14F-4D97-AF65-F5344CB8AC3E}">
        <p14:creationId xmlns:p14="http://schemas.microsoft.com/office/powerpoint/2010/main" val="1218289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62467"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71AAEDC5-90C4-7B4A-B602-F05CE7F0DC34}" type="slidenum">
              <a:rPr lang="en-US" sz="1400">
                <a:solidFill>
                  <a:srgbClr val="590A0E"/>
                </a:solidFill>
              </a:rPr>
              <a:pPr/>
              <a:t>36</a:t>
            </a:fld>
            <a:endParaRPr lang="en-US" sz="1400">
              <a:solidFill>
                <a:srgbClr val="590A0E"/>
              </a:solidFill>
            </a:endParaRPr>
          </a:p>
        </p:txBody>
      </p:sp>
      <p:sp>
        <p:nvSpPr>
          <p:cNvPr id="62468"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NER Evaluation</a:t>
            </a:r>
          </a:p>
        </p:txBody>
      </p:sp>
      <p:sp>
        <p:nvSpPr>
          <p:cNvPr id="62469" name="Rectangle 3"/>
          <p:cNvSpPr>
            <a:spLocks noGrp="1" noChangeArrowheads="1"/>
          </p:cNvSpPr>
          <p:nvPr>
            <p:ph type="body" idx="1"/>
          </p:nvPr>
        </p:nvSpPr>
        <p:spPr/>
        <p:txBody>
          <a:bodyPr/>
          <a:lstStyle/>
          <a:p>
            <a:r>
              <a:rPr lang="en-US" sz="2800" dirty="0">
                <a:latin typeface="Tahoma" charset="0"/>
                <a:ea typeface="ＭＳ Ｐゴシック" charset="0"/>
                <a:cs typeface="ＭＳ Ｐゴシック" charset="0"/>
              </a:rPr>
              <a:t>It is a bad idea to evaluation sequence labelers at the tag level.</a:t>
            </a:r>
          </a:p>
          <a:p>
            <a:pPr lvl="1"/>
            <a:r>
              <a:rPr lang="en-US" sz="2400" dirty="0">
                <a:latin typeface="Tahoma" charset="0"/>
              </a:rPr>
              <a:t>Most labels are O; so just guessing O gives a learning algorithm a lot of credit.</a:t>
            </a:r>
          </a:p>
          <a:p>
            <a:r>
              <a:rPr lang="en-US" sz="2800" dirty="0">
                <a:latin typeface="Tahoma" charset="0"/>
                <a:ea typeface="ＭＳ Ｐゴシック" charset="0"/>
                <a:cs typeface="ＭＳ Ｐゴシック" charset="0"/>
              </a:rPr>
              <a:t>So we need to evaluate precision, recall and F at the entity level.</a:t>
            </a:r>
          </a:p>
          <a:p>
            <a:pPr lvl="1"/>
            <a:r>
              <a:rPr lang="en-US" sz="2400" dirty="0">
                <a:latin typeface="Tahoma" charset="0"/>
              </a:rPr>
              <a:t>But we may not care equally about all kinds of entities</a:t>
            </a:r>
          </a:p>
          <a:p>
            <a:pPr lvl="2"/>
            <a:r>
              <a:rPr lang="en-US" sz="2000" dirty="0">
                <a:latin typeface="Tahoma" charset="0"/>
                <a:ea typeface="ＭＳ Ｐゴシック" charset="0"/>
              </a:rPr>
              <a:t>So we might weight them differently in our evaluation.</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0C7AB-9CE4-6B46-9A89-561818AD4581}"/>
              </a:ext>
            </a:extLst>
          </p:cNvPr>
          <p:cNvSpPr>
            <a:spLocks noGrp="1"/>
          </p:cNvSpPr>
          <p:nvPr>
            <p:ph type="title"/>
          </p:nvPr>
        </p:nvSpPr>
        <p:spPr/>
        <p:txBody>
          <a:bodyPr/>
          <a:lstStyle/>
          <a:p>
            <a:r>
              <a:rPr lang="en-US" b="0" dirty="0"/>
              <a:t>NER Related Tasks</a:t>
            </a:r>
          </a:p>
        </p:txBody>
      </p:sp>
      <p:sp>
        <p:nvSpPr>
          <p:cNvPr id="3" name="Content Placeholder 2">
            <a:extLst>
              <a:ext uri="{FF2B5EF4-FFF2-40B4-BE49-F238E27FC236}">
                <a16:creationId xmlns:a16="http://schemas.microsoft.com/office/drawing/2014/main" id="{7A123680-CA88-374E-99A6-CA63533EB897}"/>
              </a:ext>
            </a:extLst>
          </p:cNvPr>
          <p:cNvSpPr>
            <a:spLocks noGrp="1"/>
          </p:cNvSpPr>
          <p:nvPr>
            <p:ph idx="1"/>
          </p:nvPr>
        </p:nvSpPr>
        <p:spPr/>
        <p:txBody>
          <a:bodyPr/>
          <a:lstStyle/>
          <a:p>
            <a:pPr marL="514350" indent="-514350">
              <a:buFont typeface="+mj-lt"/>
              <a:buAutoNum type="arabicPeriod"/>
            </a:pPr>
            <a:r>
              <a:rPr lang="en-US" dirty="0"/>
              <a:t>Arbitrary entity references</a:t>
            </a:r>
          </a:p>
          <a:p>
            <a:pPr lvl="1"/>
            <a:r>
              <a:rPr lang="en-US" dirty="0"/>
              <a:t>“Colorado’s MLB team”</a:t>
            </a:r>
          </a:p>
          <a:p>
            <a:pPr marL="514350" indent="-514350">
              <a:buFont typeface="+mj-lt"/>
              <a:buAutoNum type="arabicPeriod"/>
            </a:pPr>
            <a:r>
              <a:rPr lang="en-US" dirty="0"/>
              <a:t>Entity linking</a:t>
            </a:r>
          </a:p>
          <a:p>
            <a:pPr lvl="1"/>
            <a:r>
              <a:rPr lang="en-US" dirty="0"/>
              <a:t>Linking an entity mention to a database or KB of non-ambiguous entries</a:t>
            </a:r>
          </a:p>
          <a:p>
            <a:pPr lvl="2"/>
            <a:r>
              <a:rPr lang="en-US" dirty="0" err="1"/>
              <a:t>Wikification</a:t>
            </a:r>
            <a:endParaRPr lang="en-US" dirty="0"/>
          </a:p>
          <a:p>
            <a:pPr lvl="3"/>
            <a:r>
              <a:rPr lang="en-US" dirty="0"/>
              <a:t>“Rockies” </a:t>
            </a:r>
            <a:r>
              <a:rPr lang="en-US" dirty="0">
                <a:sym typeface="Wingdings" pitchFamily="2" charset="2"/>
              </a:rPr>
              <a:t></a:t>
            </a:r>
          </a:p>
          <a:p>
            <a:pPr lvl="4"/>
            <a:r>
              <a:rPr lang="en-US" sz="800" dirty="0">
                <a:hlinkClick r:id="rId2"/>
              </a:rPr>
              <a:t>https://en.wikipedia.org/wiki/Colorado_Rockies</a:t>
            </a:r>
            <a:endParaRPr lang="en-US" sz="800" dirty="0"/>
          </a:p>
          <a:p>
            <a:pPr lvl="4"/>
            <a:r>
              <a:rPr lang="en-US" sz="800" dirty="0">
                <a:hlinkClick r:id="rId3"/>
              </a:rPr>
              <a:t>https://en.wikipedia.org/wiki/Colorado_Rockies_(NHL)</a:t>
            </a:r>
            <a:endParaRPr lang="en-US" sz="800" dirty="0"/>
          </a:p>
          <a:p>
            <a:pPr lvl="4"/>
            <a:r>
              <a:rPr lang="en-US" sz="800" dirty="0">
                <a:hlinkClick r:id="rId4"/>
              </a:rPr>
              <a:t>https://en.wikipedia.org/wiki/Rocky_Mountains</a:t>
            </a:r>
            <a:endParaRPr lang="en-US" sz="800" dirty="0"/>
          </a:p>
          <a:p>
            <a:pPr lvl="4"/>
            <a:r>
              <a:rPr lang="en-US" sz="800" dirty="0"/>
              <a:t>https://</a:t>
            </a:r>
            <a:r>
              <a:rPr lang="en-US" sz="800" dirty="0" err="1"/>
              <a:t>en.wikipedia.org</a:t>
            </a:r>
            <a:r>
              <a:rPr lang="en-US" sz="800" dirty="0"/>
              <a:t>/wiki/</a:t>
            </a:r>
            <a:r>
              <a:rPr lang="en-US" sz="800" dirty="0" err="1"/>
              <a:t>Blackrock_GAA</a:t>
            </a:r>
            <a:endParaRPr lang="en-US" sz="800" dirty="0"/>
          </a:p>
        </p:txBody>
      </p:sp>
      <p:sp>
        <p:nvSpPr>
          <p:cNvPr id="4" name="Footer Placeholder 3">
            <a:extLst>
              <a:ext uri="{FF2B5EF4-FFF2-40B4-BE49-F238E27FC236}">
                <a16:creationId xmlns:a16="http://schemas.microsoft.com/office/drawing/2014/main" id="{D2D41B80-7B08-CE4E-9528-4552F1760100}"/>
              </a:ext>
            </a:extLst>
          </p:cNvPr>
          <p:cNvSpPr>
            <a:spLocks noGrp="1"/>
          </p:cNvSpPr>
          <p:nvPr>
            <p:ph type="ftr" sz="quarter" idx="11"/>
          </p:nvPr>
        </p:nvSpPr>
        <p:spPr/>
        <p:txBody>
          <a:bodyPr/>
          <a:lstStyle/>
          <a:p>
            <a:pPr>
              <a:defRPr/>
            </a:pPr>
            <a:r>
              <a:rPr lang="en-US"/>
              <a:t>                                         Speech and Language Processing - Jurafsky and Martin       </a:t>
            </a:r>
            <a:endParaRPr lang="en-US" sz="1400"/>
          </a:p>
        </p:txBody>
      </p:sp>
      <p:sp>
        <p:nvSpPr>
          <p:cNvPr id="5" name="Slide Number Placeholder 4">
            <a:extLst>
              <a:ext uri="{FF2B5EF4-FFF2-40B4-BE49-F238E27FC236}">
                <a16:creationId xmlns:a16="http://schemas.microsoft.com/office/drawing/2014/main" id="{D7DFE2A8-2D72-DC45-877D-63E3F8AD838C}"/>
              </a:ext>
            </a:extLst>
          </p:cNvPr>
          <p:cNvSpPr>
            <a:spLocks noGrp="1"/>
          </p:cNvSpPr>
          <p:nvPr>
            <p:ph type="sldNum" sz="quarter" idx="12"/>
          </p:nvPr>
        </p:nvSpPr>
        <p:spPr/>
        <p:txBody>
          <a:bodyPr/>
          <a:lstStyle/>
          <a:p>
            <a:pPr>
              <a:defRPr/>
            </a:pPr>
            <a:fld id="{BE1EBCB2-EFA8-B242-B6A7-4A9D86BDAC64}" type="slidenum">
              <a:rPr lang="en-US" smtClean="0"/>
              <a:pPr>
                <a:defRPr/>
              </a:pPr>
              <a:t>37</a:t>
            </a:fld>
            <a:endParaRPr lang="en-US"/>
          </a:p>
        </p:txBody>
      </p:sp>
    </p:spTree>
    <p:extLst>
      <p:ext uri="{BB962C8B-B14F-4D97-AF65-F5344CB8AC3E}">
        <p14:creationId xmlns:p14="http://schemas.microsoft.com/office/powerpoint/2010/main" val="6505619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66563"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945DEE1C-6CBF-F04E-B078-50BB4E88DD39}" type="slidenum">
              <a:rPr lang="en-US" sz="1400">
                <a:solidFill>
                  <a:srgbClr val="590A0E"/>
                </a:solidFill>
              </a:rPr>
              <a:pPr/>
              <a:t>38</a:t>
            </a:fld>
            <a:endParaRPr lang="en-US" sz="1400">
              <a:solidFill>
                <a:srgbClr val="590A0E"/>
              </a:solidFill>
            </a:endParaRPr>
          </a:p>
        </p:txBody>
      </p:sp>
      <p:sp>
        <p:nvSpPr>
          <p:cNvPr id="66564"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Relations</a:t>
            </a:r>
          </a:p>
        </p:txBody>
      </p:sp>
      <p:sp>
        <p:nvSpPr>
          <p:cNvPr id="66565" name="Rectangle 3"/>
          <p:cNvSpPr>
            <a:spLocks noGrp="1" noChangeArrowheads="1"/>
          </p:cNvSpPr>
          <p:nvPr>
            <p:ph type="body" idx="1"/>
          </p:nvPr>
        </p:nvSpPr>
        <p:spPr/>
        <p:txBody>
          <a:bodyPr/>
          <a:lstStyle/>
          <a:p>
            <a:r>
              <a:rPr lang="en-US" dirty="0">
                <a:latin typeface="Tahoma" charset="0"/>
                <a:ea typeface="ＭＳ Ｐゴシック" charset="0"/>
                <a:cs typeface="ＭＳ Ｐゴシック" charset="0"/>
              </a:rPr>
              <a:t>Once you have captured the entities in a text, you might want to ascertain how they relate to one another.</a:t>
            </a:r>
          </a:p>
          <a:p>
            <a:pPr lvl="1"/>
            <a:r>
              <a:rPr lang="en-US" dirty="0">
                <a:latin typeface="Tahoma" charset="0"/>
              </a:rPr>
              <a:t>Here we’</a:t>
            </a:r>
            <a:r>
              <a:rPr lang="en-US" altLang="ja-JP" dirty="0">
                <a:latin typeface="Tahoma" charset="0"/>
              </a:rPr>
              <a:t>re just talking about relations explicitly stated within a text </a:t>
            </a:r>
            <a:r>
              <a:rPr lang="mr-IN" altLang="ja-JP" dirty="0">
                <a:latin typeface="Tahoma" charset="0"/>
              </a:rPr>
              <a:t>–</a:t>
            </a:r>
            <a:r>
              <a:rPr lang="en-US" altLang="ja-JP" dirty="0">
                <a:latin typeface="Tahoma" charset="0"/>
              </a:rPr>
              <a:t> not ones that can be inferred.</a:t>
            </a:r>
            <a:endParaRPr lang="en-US" dirty="0">
              <a:latin typeface="Tahoma"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67587"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6E3782BE-AD29-CD46-A2E1-EEF7227B3B50}" type="slidenum">
              <a:rPr lang="en-US" sz="1400">
                <a:solidFill>
                  <a:srgbClr val="590A0E"/>
                </a:solidFill>
              </a:rPr>
              <a:pPr/>
              <a:t>39</a:t>
            </a:fld>
            <a:endParaRPr lang="en-US" sz="1400">
              <a:solidFill>
                <a:srgbClr val="590A0E"/>
              </a:solidFill>
            </a:endParaRPr>
          </a:p>
        </p:txBody>
      </p:sp>
      <p:sp>
        <p:nvSpPr>
          <p:cNvPr id="67588"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67589" name="Rectangle 3"/>
          <p:cNvSpPr>
            <a:spLocks noGrp="1" noChangeArrowheads="1"/>
          </p:cNvSpPr>
          <p:nvPr>
            <p:ph type="body" idx="1"/>
          </p:nvPr>
        </p:nvSpPr>
        <p:spPr/>
        <p:txBody>
          <a:bodyPr/>
          <a:lstStyle/>
          <a:p>
            <a:pPr>
              <a:buFont typeface="Wingdings" charset="0"/>
              <a:buNone/>
            </a:pPr>
            <a:r>
              <a:rPr lang="en-US" sz="2400">
                <a:solidFill>
                  <a:srgbClr val="000000"/>
                </a:solidFill>
                <a:latin typeface="Times New Roman" charset="0"/>
                <a:ea typeface="ＭＳ Ｐゴシック" charset="0"/>
                <a:cs typeface="ＭＳ Ｐゴシック" charset="0"/>
              </a:rPr>
              <a:t>CHICAGO (AP) — Citing high fuel prices, United Airlines said Friday it has increased fares by $6 per round trip on flights to some cities also served by lower-cost carriers. </a:t>
            </a:r>
            <a:r>
              <a:rPr lang="en-US" sz="2400">
                <a:solidFill>
                  <a:srgbClr val="008000"/>
                </a:solidFill>
                <a:latin typeface="Times New Roman" charset="0"/>
                <a:ea typeface="ＭＳ Ｐゴシック" charset="0"/>
                <a:cs typeface="ＭＳ Ｐゴシック" charset="0"/>
              </a:rPr>
              <a:t>American Airlines, a unit AMR</a:t>
            </a:r>
            <a:r>
              <a:rPr lang="en-US" sz="2400">
                <a:solidFill>
                  <a:srgbClr val="000000"/>
                </a:solidFill>
                <a:latin typeface="Times New Roman" charset="0"/>
                <a:ea typeface="ＭＳ Ｐゴシック" charset="0"/>
                <a:cs typeface="ＭＳ Ｐゴシック" charset="0"/>
              </a:rPr>
              <a:t>, immediately matched the move, </a:t>
            </a:r>
            <a:r>
              <a:rPr lang="en-US" sz="2400">
                <a:solidFill>
                  <a:srgbClr val="A50021"/>
                </a:solidFill>
                <a:latin typeface="Times New Roman" charset="0"/>
                <a:ea typeface="ＭＳ Ｐゴシック" charset="0"/>
                <a:cs typeface="ＭＳ Ｐゴシック" charset="0"/>
              </a:rPr>
              <a:t>spokesman Tim Wagner</a:t>
            </a:r>
            <a:r>
              <a:rPr lang="en-US" sz="2400">
                <a:solidFill>
                  <a:srgbClr val="000000"/>
                </a:solidFill>
                <a:latin typeface="Times New Roman" charset="0"/>
                <a:ea typeface="ＭＳ Ｐゴシック" charset="0"/>
                <a:cs typeface="ＭＳ Ｐゴシック" charset="0"/>
              </a:rPr>
              <a:t> said. </a:t>
            </a:r>
            <a:r>
              <a:rPr lang="en-US" sz="2400">
                <a:solidFill>
                  <a:srgbClr val="008000"/>
                </a:solidFill>
                <a:latin typeface="Times New Roman" charset="0"/>
                <a:ea typeface="ＭＳ Ｐゴシック" charset="0"/>
                <a:cs typeface="ＭＳ Ｐゴシック" charset="0"/>
              </a:rPr>
              <a:t>United, a unit of UAL</a:t>
            </a:r>
            <a:r>
              <a:rPr lang="en-US" sz="2400">
                <a:solidFill>
                  <a:srgbClr val="000000"/>
                </a:solidFill>
                <a:latin typeface="Times New Roman" charset="0"/>
                <a:ea typeface="ＭＳ Ｐゴシック" charset="0"/>
                <a:cs typeface="ＭＳ Ｐゴシック" charset="0"/>
              </a:rPr>
              <a:t>, said the increase took effect Thursday night and applies to most routes where it competes against discount carriers, such as </a:t>
            </a:r>
            <a:r>
              <a:rPr lang="en-US" sz="2400">
                <a:latin typeface="Times New Roman" charset="0"/>
                <a:ea typeface="ＭＳ Ｐゴシック" charset="0"/>
                <a:cs typeface="ＭＳ Ｐゴシック" charset="0"/>
              </a:rPr>
              <a:t>Chicago to Dallas and Atlanta and Denver to San Francisco, Los Angeles and New York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altLang="en-US" b="0" dirty="0"/>
              <a:t>Models</a:t>
            </a:r>
          </a:p>
        </p:txBody>
      </p:sp>
      <p:sp>
        <p:nvSpPr>
          <p:cNvPr id="87042" name="Content Placeholder 2"/>
          <p:cNvSpPr>
            <a:spLocks noGrp="1"/>
          </p:cNvSpPr>
          <p:nvPr>
            <p:ph idx="1"/>
          </p:nvPr>
        </p:nvSpPr>
        <p:spPr/>
        <p:txBody>
          <a:bodyPr/>
          <a:lstStyle/>
          <a:p>
            <a:pPr marL="385763" indent="-385763">
              <a:buFont typeface="Verdana" charset="0"/>
              <a:buAutoNum type="arabicPeriod"/>
            </a:pPr>
            <a:r>
              <a:rPr lang="en-US" altLang="en-US" sz="2400" dirty="0"/>
              <a:t>There is a particular restaurant out there; it’</a:t>
            </a:r>
            <a:r>
              <a:rPr lang="en-US" altLang="ja-JP" sz="2400" dirty="0"/>
              <a:t>s a noisy place; everybody likes it</a:t>
            </a:r>
          </a:p>
          <a:p>
            <a:pPr marL="685800" lvl="1" indent="-385763">
              <a:buFont typeface="Wingdings" charset="2"/>
              <a:buChar char="ü"/>
            </a:pPr>
            <a:r>
              <a:rPr lang="en-US" altLang="en-US" sz="2000" i="1" dirty="0" err="1">
                <a:ea typeface="ＭＳ Ｐゴシック" charset="-128"/>
              </a:rPr>
              <a:t>Everbody</a:t>
            </a:r>
            <a:r>
              <a:rPr lang="en-US" altLang="en-US" sz="2000" i="1" dirty="0">
                <a:ea typeface="ＭＳ Ｐゴシック" charset="-128"/>
              </a:rPr>
              <a:t> likes The Med.</a:t>
            </a:r>
          </a:p>
          <a:p>
            <a:pPr marL="385763" indent="-385763">
              <a:buFont typeface="Verdana" charset="0"/>
              <a:buAutoNum type="arabicPeriod"/>
            </a:pPr>
            <a:r>
              <a:rPr lang="en-US" altLang="en-US" sz="2400" dirty="0"/>
              <a:t>Everybody has at least one noisy restaurant that they like</a:t>
            </a:r>
          </a:p>
          <a:p>
            <a:pPr marL="685800" lvl="1" indent="-385763">
              <a:buFont typeface="Wingdings" charset="2"/>
              <a:buChar char="ü"/>
            </a:pPr>
            <a:r>
              <a:rPr lang="en-US" altLang="en-US" sz="2000" i="1" dirty="0" err="1">
                <a:ea typeface="ＭＳ Ｐゴシック" charset="-128"/>
              </a:rPr>
              <a:t>Everbody</a:t>
            </a:r>
            <a:r>
              <a:rPr lang="en-US" altLang="en-US" sz="2000" i="1" dirty="0">
                <a:ea typeface="ＭＳ Ｐゴシック" charset="-128"/>
              </a:rPr>
              <a:t> has a favorite noisy restaurant.</a:t>
            </a:r>
          </a:p>
          <a:p>
            <a:pPr marL="385763" indent="-385763">
              <a:buFont typeface="Verdana" charset="0"/>
              <a:buAutoNum type="arabicPeriod"/>
            </a:pPr>
            <a:r>
              <a:rPr lang="en-US" altLang="en-US" sz="2400" dirty="0"/>
              <a:t>Everybody likes noisy restaurants (i.e., there is no noisy restaurant out there that is disliked by anyone)</a:t>
            </a:r>
          </a:p>
          <a:p>
            <a:pPr marL="685800" lvl="1" indent="-385763">
              <a:buFont typeface="Wingdings" charset="2"/>
              <a:buChar char="ü"/>
            </a:pPr>
            <a:r>
              <a:rPr lang="en-US" altLang="en-US" sz="2000" i="1" dirty="0">
                <a:ea typeface="ＭＳ Ｐゴシック" charset="-128"/>
              </a:rPr>
              <a:t>Everybody loves a cute puppy</a:t>
            </a:r>
          </a:p>
        </p:txBody>
      </p:sp>
      <p:sp>
        <p:nvSpPr>
          <p:cNvPr id="87044" name="Footer Placeholder 4"/>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r>
              <a:rPr lang="en-US" altLang="en-US" sz="750">
                <a:solidFill>
                  <a:srgbClr val="181813"/>
                </a:solidFill>
              </a:rPr>
              <a:t>                                         Speech and Language Processing - Jurafsky and Martin       </a:t>
            </a:r>
            <a:endParaRPr lang="en-US" altLang="en-US" sz="1050">
              <a:solidFill>
                <a:srgbClr val="181813"/>
              </a:solidFill>
            </a:endParaRPr>
          </a:p>
        </p:txBody>
      </p:sp>
      <p:sp>
        <p:nvSpPr>
          <p:cNvPr id="87045"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fld id="{3376BD61-ADF4-4D46-A537-4206B650E621}" type="slidenum">
              <a:rPr lang="en-US" altLang="en-US" sz="1050">
                <a:solidFill>
                  <a:srgbClr val="590A0E"/>
                </a:solidFill>
              </a:rPr>
              <a:pPr/>
              <a:t>4</a:t>
            </a:fld>
            <a:endParaRPr lang="en-US" altLang="en-US" sz="1050">
              <a:solidFill>
                <a:srgbClr val="590A0E"/>
              </a:solidFill>
            </a:endParaRPr>
          </a:p>
        </p:txBody>
      </p:sp>
    </p:spTree>
    <p:extLst>
      <p:ext uri="{BB962C8B-B14F-4D97-AF65-F5344CB8AC3E}">
        <p14:creationId xmlns:p14="http://schemas.microsoft.com/office/powerpoint/2010/main" val="17714580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69635"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CEFBDF56-2B5E-5D41-A682-C1E757E7A416}" type="slidenum">
              <a:rPr lang="en-US" sz="1400">
                <a:solidFill>
                  <a:srgbClr val="590A0E"/>
                </a:solidFill>
              </a:rPr>
              <a:pPr/>
              <a:t>40</a:t>
            </a:fld>
            <a:endParaRPr lang="en-US" sz="1400">
              <a:solidFill>
                <a:srgbClr val="590A0E"/>
              </a:solidFill>
            </a:endParaRPr>
          </a:p>
        </p:txBody>
      </p:sp>
      <p:sp>
        <p:nvSpPr>
          <p:cNvPr id="69636"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Relation Types</a:t>
            </a:r>
          </a:p>
        </p:txBody>
      </p:sp>
      <p:sp>
        <p:nvSpPr>
          <p:cNvPr id="69637" name="Rectangle 3"/>
          <p:cNvSpPr>
            <a:spLocks noGrp="1" noChangeArrowheads="1"/>
          </p:cNvSpPr>
          <p:nvPr>
            <p:ph type="body" idx="1"/>
          </p:nvPr>
        </p:nvSpPr>
        <p:spPr/>
        <p:txBody>
          <a:bodyPr/>
          <a:lstStyle/>
          <a:p>
            <a:r>
              <a:rPr lang="en-US">
                <a:latin typeface="Tahoma" charset="0"/>
                <a:ea typeface="ＭＳ Ｐゴシック" charset="0"/>
                <a:cs typeface="ＭＳ Ｐゴシック" charset="0"/>
              </a:rPr>
              <a:t>As with named entities, the list of relations is application specific. For generic news texts...</a:t>
            </a:r>
          </a:p>
        </p:txBody>
      </p:sp>
      <p:pic>
        <p:nvPicPr>
          <p:cNvPr id="69638" name="Picture 4" descr="relation-types-exampl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2600" y="2103340"/>
            <a:ext cx="7635876" cy="325625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Footer Placeholder 5"/>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0659" name="Slide Number Placeholder 6"/>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E1B7E305-3455-2F43-93CF-400844D43938}" type="slidenum">
              <a:rPr lang="en-US" sz="1400">
                <a:solidFill>
                  <a:srgbClr val="590A0E"/>
                </a:solidFill>
              </a:rPr>
              <a:pPr/>
              <a:t>41</a:t>
            </a:fld>
            <a:endParaRPr lang="en-US" sz="1400">
              <a:solidFill>
                <a:srgbClr val="590A0E"/>
              </a:solidFill>
            </a:endParaRPr>
          </a:p>
        </p:txBody>
      </p:sp>
      <p:sp>
        <p:nvSpPr>
          <p:cNvPr id="70660"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Relations</a:t>
            </a:r>
          </a:p>
        </p:txBody>
      </p:sp>
      <p:pic>
        <p:nvPicPr>
          <p:cNvPr id="70661" name="Picture 3" descr="rela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 y="2724151"/>
            <a:ext cx="9048750" cy="17827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0662" name="Rectangle 4"/>
          <p:cNvSpPr>
            <a:spLocks noGrp="1" noChangeArrowheads="1"/>
          </p:cNvSpPr>
          <p:nvPr>
            <p:ph type="body" sz="half" idx="1"/>
          </p:nvPr>
        </p:nvSpPr>
        <p:spPr>
          <a:xfrm>
            <a:off x="0" y="1047751"/>
            <a:ext cx="9144000" cy="2333625"/>
          </a:xfrm>
        </p:spPr>
        <p:txBody>
          <a:bodyPr/>
          <a:lstStyle/>
          <a:p>
            <a:r>
              <a:rPr lang="en-US" sz="3600" dirty="0">
                <a:latin typeface="Tahoma" charset="0"/>
                <a:ea typeface="ＭＳ Ｐゴシック" charset="0"/>
                <a:cs typeface="ＭＳ Ｐゴシック" charset="0"/>
              </a:rPr>
              <a:t>By relation we really mean sets of tuples. </a:t>
            </a:r>
          </a:p>
          <a:p>
            <a:pPr lvl="1"/>
            <a:r>
              <a:rPr lang="en-US" sz="3200" dirty="0">
                <a:latin typeface="Tahoma" charset="0"/>
              </a:rPr>
              <a:t>Think about populating a database.</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7827"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A275A192-DEA1-D646-8F50-9312A31C613E}" type="slidenum">
              <a:rPr lang="en-US" sz="1400">
                <a:solidFill>
                  <a:srgbClr val="590A0E"/>
                </a:solidFill>
              </a:rPr>
              <a:pPr/>
              <a:t>42</a:t>
            </a:fld>
            <a:endParaRPr lang="en-US" sz="1400">
              <a:solidFill>
                <a:srgbClr val="590A0E"/>
              </a:solidFill>
            </a:endParaRPr>
          </a:p>
        </p:txBody>
      </p:sp>
      <p:sp>
        <p:nvSpPr>
          <p:cNvPr id="77828"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Information Extraction</a:t>
            </a:r>
          </a:p>
        </p:txBody>
      </p:sp>
      <p:sp>
        <p:nvSpPr>
          <p:cNvPr id="77829" name="Rectangle 3"/>
          <p:cNvSpPr>
            <a:spLocks noGrp="1" noChangeArrowheads="1"/>
          </p:cNvSpPr>
          <p:nvPr>
            <p:ph type="body" idx="1"/>
          </p:nvPr>
        </p:nvSpPr>
        <p:spPr/>
        <p:txBody>
          <a:bodyPr/>
          <a:lstStyle/>
          <a:p>
            <a:pPr>
              <a:buFont typeface="Wingdings" charset="0"/>
              <a:buNone/>
            </a:pPr>
            <a:r>
              <a:rPr lang="en-US" sz="2400">
                <a:solidFill>
                  <a:srgbClr val="000000"/>
                </a:solidFill>
                <a:latin typeface="Times New Roman" charset="0"/>
                <a:ea typeface="ＭＳ Ｐゴシック" charset="0"/>
                <a:cs typeface="ＭＳ Ｐゴシック" charset="0"/>
              </a:rPr>
              <a:t>CHICAGO (AP) — Citing high fuel prices, United Airlines said Friday it has increased fares by $6 per round trip on flights to some cities also served by lower-cost carriers. </a:t>
            </a:r>
            <a:r>
              <a:rPr lang="en-US" sz="2400">
                <a:solidFill>
                  <a:srgbClr val="008000"/>
                </a:solidFill>
                <a:latin typeface="Times New Roman" charset="0"/>
                <a:ea typeface="ＭＳ Ｐゴシック" charset="0"/>
                <a:cs typeface="ＭＳ Ｐゴシック" charset="0"/>
              </a:rPr>
              <a:t>American Airlines, a unit AMR</a:t>
            </a:r>
            <a:r>
              <a:rPr lang="en-US" sz="2400">
                <a:solidFill>
                  <a:srgbClr val="000000"/>
                </a:solidFill>
                <a:latin typeface="Times New Roman" charset="0"/>
                <a:ea typeface="ＭＳ Ｐゴシック" charset="0"/>
                <a:cs typeface="ＭＳ Ｐゴシック" charset="0"/>
              </a:rPr>
              <a:t>, immediately matched the move, </a:t>
            </a:r>
            <a:r>
              <a:rPr lang="en-US" sz="2400">
                <a:solidFill>
                  <a:srgbClr val="A50021"/>
                </a:solidFill>
                <a:latin typeface="Times New Roman" charset="0"/>
                <a:ea typeface="ＭＳ Ｐゴシック" charset="0"/>
                <a:cs typeface="ＭＳ Ｐゴシック" charset="0"/>
              </a:rPr>
              <a:t>spokesman Tim Wagner</a:t>
            </a:r>
            <a:r>
              <a:rPr lang="en-US" sz="2400">
                <a:solidFill>
                  <a:srgbClr val="000000"/>
                </a:solidFill>
                <a:latin typeface="Times New Roman" charset="0"/>
                <a:ea typeface="ＭＳ Ｐゴシック" charset="0"/>
                <a:cs typeface="ＭＳ Ｐゴシック" charset="0"/>
              </a:rPr>
              <a:t> said. </a:t>
            </a:r>
            <a:r>
              <a:rPr lang="en-US" sz="2400">
                <a:solidFill>
                  <a:srgbClr val="008000"/>
                </a:solidFill>
                <a:latin typeface="Times New Roman" charset="0"/>
                <a:ea typeface="ＭＳ Ｐゴシック" charset="0"/>
                <a:cs typeface="ＭＳ Ｐゴシック" charset="0"/>
              </a:rPr>
              <a:t>United, a unit of UAL</a:t>
            </a:r>
            <a:r>
              <a:rPr lang="en-US" sz="2400">
                <a:solidFill>
                  <a:srgbClr val="000000"/>
                </a:solidFill>
                <a:latin typeface="Times New Roman" charset="0"/>
                <a:ea typeface="ＭＳ Ｐゴシック" charset="0"/>
                <a:cs typeface="ＭＳ Ｐゴシック" charset="0"/>
              </a:rPr>
              <a:t>, said the increase took effect Thursday night and applies to most routes where it competes against discount carriers, such as </a:t>
            </a:r>
            <a:r>
              <a:rPr lang="en-US" sz="2400">
                <a:latin typeface="Times New Roman" charset="0"/>
                <a:ea typeface="ＭＳ Ｐゴシック" charset="0"/>
                <a:cs typeface="ＭＳ Ｐゴシック" charset="0"/>
              </a:rPr>
              <a:t>Chicago to Dallas and Atlanta and Denver to San Francisco, Los Angeles and New York</a:t>
            </a:r>
          </a:p>
        </p:txBody>
      </p:sp>
      <p:graphicFrame>
        <p:nvGraphicFramePr>
          <p:cNvPr id="2" name="Table 1"/>
          <p:cNvGraphicFramePr>
            <a:graphicFrameLocks noGrp="1"/>
          </p:cNvGraphicFramePr>
          <p:nvPr/>
        </p:nvGraphicFramePr>
        <p:xfrm>
          <a:off x="2590800" y="3714750"/>
          <a:ext cx="6096000" cy="1482724"/>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tblGrid>
              <a:tr h="370681">
                <a:tc>
                  <a:txBody>
                    <a:bodyPr/>
                    <a:lstStyle/>
                    <a:p>
                      <a:r>
                        <a:rPr lang="en-US" sz="1800" dirty="0"/>
                        <a:t>Relation</a:t>
                      </a:r>
                    </a:p>
                  </a:txBody>
                  <a:tcPr marT="45700" marB="45700"/>
                </a:tc>
                <a:tc>
                  <a:txBody>
                    <a:bodyPr/>
                    <a:lstStyle/>
                    <a:p>
                      <a:r>
                        <a:rPr lang="en-US" sz="1800" dirty="0" err="1"/>
                        <a:t>Arg</a:t>
                      </a:r>
                      <a:r>
                        <a:rPr lang="en-US" sz="1800" dirty="0"/>
                        <a:t> 1</a:t>
                      </a:r>
                    </a:p>
                  </a:txBody>
                  <a:tcPr marT="45700" marB="45700"/>
                </a:tc>
                <a:tc>
                  <a:txBody>
                    <a:bodyPr/>
                    <a:lstStyle/>
                    <a:p>
                      <a:r>
                        <a:rPr lang="en-US" sz="1800" dirty="0" err="1"/>
                        <a:t>Arg</a:t>
                      </a:r>
                      <a:r>
                        <a:rPr lang="en-US" sz="1800" dirty="0"/>
                        <a:t> 2</a:t>
                      </a:r>
                    </a:p>
                  </a:txBody>
                  <a:tcPr marT="45700" marB="45700"/>
                </a:tc>
                <a:extLst>
                  <a:ext uri="{0D108BD9-81ED-4DB2-BD59-A6C34878D82A}">
                    <a16:rowId xmlns:a16="http://schemas.microsoft.com/office/drawing/2014/main" val="10000"/>
                  </a:ext>
                </a:extLst>
              </a:tr>
              <a:tr h="370681">
                <a:tc>
                  <a:txBody>
                    <a:bodyPr/>
                    <a:lstStyle/>
                    <a:p>
                      <a:r>
                        <a:rPr lang="en-US" sz="1800" dirty="0" err="1"/>
                        <a:t>Part</a:t>
                      </a:r>
                      <a:r>
                        <a:rPr lang="en-US" sz="1800" baseline="0" dirty="0" err="1"/>
                        <a:t>Of</a:t>
                      </a:r>
                      <a:endParaRPr lang="en-US" sz="1800" dirty="0"/>
                    </a:p>
                  </a:txBody>
                  <a:tcPr marT="45700" marB="45700"/>
                </a:tc>
                <a:tc>
                  <a:txBody>
                    <a:bodyPr/>
                    <a:lstStyle/>
                    <a:p>
                      <a:r>
                        <a:rPr lang="en-US" sz="1800" dirty="0"/>
                        <a:t>United</a:t>
                      </a:r>
                    </a:p>
                  </a:txBody>
                  <a:tcPr marT="45700" marB="45700"/>
                </a:tc>
                <a:tc>
                  <a:txBody>
                    <a:bodyPr/>
                    <a:lstStyle/>
                    <a:p>
                      <a:r>
                        <a:rPr lang="en-US" sz="1800" dirty="0"/>
                        <a:t>UAL</a:t>
                      </a:r>
                    </a:p>
                  </a:txBody>
                  <a:tcPr marT="45700" marB="45700"/>
                </a:tc>
                <a:extLst>
                  <a:ext uri="{0D108BD9-81ED-4DB2-BD59-A6C34878D82A}">
                    <a16:rowId xmlns:a16="http://schemas.microsoft.com/office/drawing/2014/main" val="10001"/>
                  </a:ext>
                </a:extLst>
              </a:tr>
              <a:tr h="370681">
                <a:tc>
                  <a:txBody>
                    <a:bodyPr/>
                    <a:lstStyle/>
                    <a:p>
                      <a:r>
                        <a:rPr lang="en-US" sz="1800" dirty="0" err="1"/>
                        <a:t>Part</a:t>
                      </a:r>
                      <a:r>
                        <a:rPr lang="en-US" sz="1800" baseline="0" dirty="0" err="1"/>
                        <a:t>Of</a:t>
                      </a:r>
                      <a:endParaRPr lang="en-US" sz="1800" dirty="0"/>
                    </a:p>
                  </a:txBody>
                  <a:tcPr marT="45700" marB="45700"/>
                </a:tc>
                <a:tc>
                  <a:txBody>
                    <a:bodyPr/>
                    <a:lstStyle/>
                    <a:p>
                      <a:r>
                        <a:rPr lang="en-US" sz="1800" dirty="0"/>
                        <a:t>American</a:t>
                      </a:r>
                    </a:p>
                  </a:txBody>
                  <a:tcPr marT="45700" marB="45700"/>
                </a:tc>
                <a:tc>
                  <a:txBody>
                    <a:bodyPr/>
                    <a:lstStyle/>
                    <a:p>
                      <a:r>
                        <a:rPr lang="en-US" sz="1800" dirty="0"/>
                        <a:t>AMR</a:t>
                      </a:r>
                    </a:p>
                  </a:txBody>
                  <a:tcPr marT="45700" marB="45700"/>
                </a:tc>
                <a:extLst>
                  <a:ext uri="{0D108BD9-81ED-4DB2-BD59-A6C34878D82A}">
                    <a16:rowId xmlns:a16="http://schemas.microsoft.com/office/drawing/2014/main" val="10002"/>
                  </a:ext>
                </a:extLst>
              </a:tr>
              <a:tr h="370681">
                <a:tc>
                  <a:txBody>
                    <a:bodyPr/>
                    <a:lstStyle/>
                    <a:p>
                      <a:r>
                        <a:rPr lang="en-US" sz="1800" dirty="0" err="1"/>
                        <a:t>EmployedBy</a:t>
                      </a:r>
                      <a:endParaRPr lang="en-US" sz="1800" dirty="0"/>
                    </a:p>
                  </a:txBody>
                  <a:tcPr marT="45700" marB="45700"/>
                </a:tc>
                <a:tc>
                  <a:txBody>
                    <a:bodyPr/>
                    <a:lstStyle/>
                    <a:p>
                      <a:r>
                        <a:rPr lang="en-US" sz="1800" dirty="0"/>
                        <a:t>Tim Wagner</a:t>
                      </a:r>
                    </a:p>
                  </a:txBody>
                  <a:tcPr marT="45700" marB="45700"/>
                </a:tc>
                <a:tc>
                  <a:txBody>
                    <a:bodyPr/>
                    <a:lstStyle/>
                    <a:p>
                      <a:r>
                        <a:rPr lang="en-US" sz="1800" dirty="0"/>
                        <a:t>American</a:t>
                      </a:r>
                    </a:p>
                  </a:txBody>
                  <a:tcPr marT="45700" marB="45700"/>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1683"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5ADC8673-03D9-BC42-A7C8-CF9D72C9BDC8}" type="slidenum">
              <a:rPr lang="en-US" sz="1400">
                <a:solidFill>
                  <a:srgbClr val="590A0E"/>
                </a:solidFill>
              </a:rPr>
              <a:pPr/>
              <a:t>43</a:t>
            </a:fld>
            <a:endParaRPr lang="en-US" sz="1400">
              <a:solidFill>
                <a:srgbClr val="590A0E"/>
              </a:solidFill>
            </a:endParaRPr>
          </a:p>
        </p:txBody>
      </p:sp>
      <p:sp>
        <p:nvSpPr>
          <p:cNvPr id="71684"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Relation Analysis</a:t>
            </a:r>
          </a:p>
        </p:txBody>
      </p:sp>
      <p:sp>
        <p:nvSpPr>
          <p:cNvPr id="71685" name="Rectangle 3"/>
          <p:cNvSpPr>
            <a:spLocks noGrp="1" noChangeArrowheads="1"/>
          </p:cNvSpPr>
          <p:nvPr>
            <p:ph type="body" idx="1"/>
          </p:nvPr>
        </p:nvSpPr>
        <p:spPr/>
        <p:txBody>
          <a:bodyPr/>
          <a:lstStyle/>
          <a:p>
            <a:r>
              <a:rPr lang="en-US">
                <a:latin typeface="Tahoma" charset="0"/>
                <a:ea typeface="ＭＳ Ｐゴシック" charset="0"/>
                <a:cs typeface="ＭＳ Ｐゴシック" charset="0"/>
              </a:rPr>
              <a:t>We can divide relation analysis into two parts</a:t>
            </a:r>
          </a:p>
          <a:p>
            <a:pPr lvl="1"/>
            <a:r>
              <a:rPr lang="en-US" sz="2000">
                <a:latin typeface="Tahoma" charset="0"/>
              </a:rPr>
              <a:t>Determining if 2 entities are related</a:t>
            </a:r>
          </a:p>
          <a:p>
            <a:pPr lvl="1"/>
            <a:r>
              <a:rPr lang="en-US" sz="2000">
                <a:latin typeface="Tahoma" charset="0"/>
              </a:rPr>
              <a:t>And if they are, classifying the relation</a:t>
            </a:r>
          </a:p>
          <a:p>
            <a:r>
              <a:rPr lang="en-US">
                <a:latin typeface="Tahoma" charset="0"/>
                <a:ea typeface="ＭＳ Ｐゴシック" charset="0"/>
                <a:cs typeface="ＭＳ Ｐゴシック" charset="0"/>
              </a:rPr>
              <a:t>There are 2 reasons to do this</a:t>
            </a:r>
          </a:p>
          <a:p>
            <a:pPr lvl="1"/>
            <a:r>
              <a:rPr lang="en-US" sz="2000">
                <a:latin typeface="Tahoma" charset="0"/>
              </a:rPr>
              <a:t>Cutting down on training time for classification by eliminating most pairs</a:t>
            </a:r>
          </a:p>
          <a:p>
            <a:pPr lvl="1"/>
            <a:r>
              <a:rPr lang="en-US" sz="2000">
                <a:latin typeface="Tahoma" charset="0"/>
              </a:rPr>
              <a:t>Producing separate feature-sets that are appropriate for each task.</a:t>
            </a:r>
          </a:p>
          <a:p>
            <a:pPr lvl="1"/>
            <a:endParaRPr lang="en-US" sz="2000">
              <a:latin typeface="Tahoma"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2707"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275FD1F8-A52C-B043-824D-2ACC37C7A58D}" type="slidenum">
              <a:rPr lang="en-US" sz="1400">
                <a:solidFill>
                  <a:srgbClr val="590A0E"/>
                </a:solidFill>
              </a:rPr>
              <a:pPr/>
              <a:t>44</a:t>
            </a:fld>
            <a:endParaRPr lang="en-US" sz="1400">
              <a:solidFill>
                <a:srgbClr val="590A0E"/>
              </a:solidFill>
            </a:endParaRPr>
          </a:p>
        </p:txBody>
      </p:sp>
      <p:sp>
        <p:nvSpPr>
          <p:cNvPr id="72708"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Relation Analysis</a:t>
            </a:r>
          </a:p>
        </p:txBody>
      </p:sp>
      <p:sp>
        <p:nvSpPr>
          <p:cNvPr id="72709" name="Rectangle 3"/>
          <p:cNvSpPr>
            <a:spLocks noGrp="1" noChangeArrowheads="1"/>
          </p:cNvSpPr>
          <p:nvPr>
            <p:ph type="body" idx="1"/>
          </p:nvPr>
        </p:nvSpPr>
        <p:spPr/>
        <p:txBody>
          <a:bodyPr/>
          <a:lstStyle/>
          <a:p>
            <a:r>
              <a:rPr lang="en-US" dirty="0">
                <a:latin typeface="Tahoma" charset="0"/>
                <a:ea typeface="ＭＳ Ｐゴシック" charset="0"/>
                <a:cs typeface="ＭＳ Ｐゴシック" charset="0"/>
              </a:rPr>
              <a:t>Let’</a:t>
            </a:r>
            <a:r>
              <a:rPr lang="en-US" altLang="ja-JP" dirty="0">
                <a:latin typeface="Tahoma" charset="0"/>
                <a:ea typeface="ＭＳ Ｐゴシック" charset="0"/>
                <a:cs typeface="ＭＳ Ｐゴシック" charset="0"/>
              </a:rPr>
              <a:t>s just worry about named entities within the same sentence</a:t>
            </a:r>
            <a:endParaRPr lang="en-US" dirty="0">
              <a:latin typeface="Tahoma" charset="0"/>
              <a:ea typeface="ＭＳ Ｐゴシック" charset="0"/>
              <a:cs typeface="ＭＳ Ｐゴシック" charset="0"/>
            </a:endParaRPr>
          </a:p>
        </p:txBody>
      </p:sp>
      <p:pic>
        <p:nvPicPr>
          <p:cNvPr id="72710" name="Picture 4" descr="relation-al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962151"/>
            <a:ext cx="7467600" cy="2728913"/>
          </a:xfrm>
          <a:prstGeom prst="rect">
            <a:avLst/>
          </a:prstGeom>
          <a:solidFill>
            <a:schemeClr val="hlink"/>
          </a:solidFill>
          <a:ln>
            <a:noFill/>
          </a:ln>
          <a:extLs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3731"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D81E975B-DFCD-0143-BDB8-73D5E56192C6}" type="slidenum">
              <a:rPr lang="en-US" sz="1400">
                <a:solidFill>
                  <a:srgbClr val="590A0E"/>
                </a:solidFill>
              </a:rPr>
              <a:pPr/>
              <a:t>45</a:t>
            </a:fld>
            <a:endParaRPr lang="en-US" sz="1400">
              <a:solidFill>
                <a:srgbClr val="590A0E"/>
              </a:solidFill>
            </a:endParaRPr>
          </a:p>
        </p:txBody>
      </p:sp>
      <p:sp>
        <p:nvSpPr>
          <p:cNvPr id="73732"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Features</a:t>
            </a:r>
          </a:p>
        </p:txBody>
      </p:sp>
      <p:sp>
        <p:nvSpPr>
          <p:cNvPr id="73733" name="Rectangle 3"/>
          <p:cNvSpPr>
            <a:spLocks noGrp="1" noChangeArrowheads="1"/>
          </p:cNvSpPr>
          <p:nvPr>
            <p:ph type="body" idx="1"/>
          </p:nvPr>
        </p:nvSpPr>
        <p:spPr/>
        <p:txBody>
          <a:bodyPr/>
          <a:lstStyle/>
          <a:p>
            <a:r>
              <a:rPr lang="en-US">
                <a:latin typeface="Tahoma" charset="0"/>
                <a:ea typeface="ＭＳ Ｐゴシック" charset="0"/>
                <a:cs typeface="ＭＳ Ｐゴシック" charset="0"/>
              </a:rPr>
              <a:t>We can group the features (for both tasks) into three categories</a:t>
            </a:r>
          </a:p>
          <a:p>
            <a:pPr lvl="1"/>
            <a:r>
              <a:rPr lang="en-US">
                <a:latin typeface="Tahoma" charset="0"/>
              </a:rPr>
              <a:t>Features of the named entities involved</a:t>
            </a:r>
          </a:p>
          <a:p>
            <a:pPr lvl="1"/>
            <a:r>
              <a:rPr lang="en-US">
                <a:latin typeface="Tahoma" charset="0"/>
              </a:rPr>
              <a:t>Features derived from the words between and around the named entities</a:t>
            </a:r>
          </a:p>
          <a:p>
            <a:pPr lvl="1"/>
            <a:r>
              <a:rPr lang="en-US">
                <a:latin typeface="Tahoma" charset="0"/>
              </a:rPr>
              <a:t>Features derived from the syntactic environment that governs the two entities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4755"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AC0DF93C-4B3B-2A4E-8230-C4FCA7C5D0E9}" type="slidenum">
              <a:rPr lang="en-US" sz="1400">
                <a:solidFill>
                  <a:srgbClr val="590A0E"/>
                </a:solidFill>
              </a:rPr>
              <a:pPr/>
              <a:t>46</a:t>
            </a:fld>
            <a:endParaRPr lang="en-US" sz="1400">
              <a:solidFill>
                <a:srgbClr val="590A0E"/>
              </a:solidFill>
            </a:endParaRPr>
          </a:p>
        </p:txBody>
      </p:sp>
      <p:sp>
        <p:nvSpPr>
          <p:cNvPr id="74756"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Features</a:t>
            </a:r>
          </a:p>
        </p:txBody>
      </p:sp>
      <p:sp>
        <p:nvSpPr>
          <p:cNvPr id="74757" name="Rectangle 3"/>
          <p:cNvSpPr>
            <a:spLocks noGrp="1" noChangeArrowheads="1"/>
          </p:cNvSpPr>
          <p:nvPr>
            <p:ph type="body" idx="1"/>
          </p:nvPr>
        </p:nvSpPr>
        <p:spPr/>
        <p:txBody>
          <a:bodyPr/>
          <a:lstStyle/>
          <a:p>
            <a:r>
              <a:rPr lang="en-US" sz="2800" dirty="0">
                <a:latin typeface="Tahoma" charset="0"/>
                <a:ea typeface="ＭＳ Ｐゴシック" charset="0"/>
                <a:cs typeface="ＭＳ Ｐゴシック" charset="0"/>
              </a:rPr>
              <a:t>Features of the entities</a:t>
            </a:r>
          </a:p>
          <a:p>
            <a:pPr lvl="1"/>
            <a:r>
              <a:rPr lang="en-US" sz="2400" dirty="0">
                <a:latin typeface="Tahoma" charset="0"/>
              </a:rPr>
              <a:t>Their types</a:t>
            </a:r>
          </a:p>
          <a:p>
            <a:pPr lvl="2"/>
            <a:r>
              <a:rPr lang="en-US" sz="1600" dirty="0">
                <a:latin typeface="Tahoma" charset="0"/>
                <a:ea typeface="ＭＳ Ｐゴシック" charset="0"/>
              </a:rPr>
              <a:t>Concatenation of the types</a:t>
            </a:r>
          </a:p>
          <a:p>
            <a:pPr lvl="1"/>
            <a:r>
              <a:rPr lang="en-US" sz="2400" dirty="0">
                <a:latin typeface="Tahoma" charset="0"/>
              </a:rPr>
              <a:t>Headwords of the entities</a:t>
            </a:r>
          </a:p>
          <a:p>
            <a:pPr lvl="2"/>
            <a:r>
              <a:rPr lang="en-US" sz="1600" i="1" dirty="0">
                <a:latin typeface="Tahoma" charset="0"/>
                <a:ea typeface="ＭＳ Ｐゴシック" charset="0"/>
              </a:rPr>
              <a:t>George Washington </a:t>
            </a:r>
            <a:r>
              <a:rPr lang="en-US" sz="1600" i="1" dirty="0">
                <a:solidFill>
                  <a:srgbClr val="A50021"/>
                </a:solidFill>
                <a:latin typeface="Tahoma" charset="0"/>
                <a:ea typeface="ＭＳ Ｐゴシック" charset="0"/>
              </a:rPr>
              <a:t>Bridge</a:t>
            </a:r>
          </a:p>
          <a:p>
            <a:pPr lvl="1"/>
            <a:r>
              <a:rPr lang="en-US" sz="2400" dirty="0">
                <a:latin typeface="Tahoma" charset="0"/>
              </a:rPr>
              <a:t>Words in the entities</a:t>
            </a:r>
          </a:p>
          <a:p>
            <a:r>
              <a:rPr lang="en-US" sz="2800" dirty="0">
                <a:latin typeface="Tahoma" charset="0"/>
                <a:ea typeface="ＭＳ Ｐゴシック" charset="0"/>
                <a:cs typeface="ＭＳ Ｐゴシック" charset="0"/>
              </a:rPr>
              <a:t>Features between and around</a:t>
            </a:r>
          </a:p>
          <a:p>
            <a:pPr lvl="1"/>
            <a:r>
              <a:rPr lang="en-US" sz="2400" dirty="0">
                <a:latin typeface="Tahoma" charset="0"/>
              </a:rPr>
              <a:t>Particular positions to the left and right of the entities</a:t>
            </a:r>
          </a:p>
          <a:p>
            <a:pPr lvl="2"/>
            <a:r>
              <a:rPr lang="en-US" sz="1600" i="1" dirty="0">
                <a:latin typeface="Tahoma" charset="0"/>
                <a:ea typeface="ＭＳ Ｐゴシック" charset="0"/>
              </a:rPr>
              <a:t>+/- 1, 2, 3</a:t>
            </a:r>
          </a:p>
          <a:p>
            <a:pPr lvl="2"/>
            <a:r>
              <a:rPr lang="en-US" sz="1600" dirty="0">
                <a:latin typeface="Tahoma" charset="0"/>
                <a:ea typeface="ＭＳ Ｐゴシック" charset="0"/>
              </a:rPr>
              <a:t>Bag of words between</a:t>
            </a:r>
            <a:endParaRPr lang="en-US" sz="1600" i="1" dirty="0">
              <a:latin typeface="Tahoma" charset="0"/>
              <a:ea typeface="ＭＳ Ｐゴシック" charset="0"/>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5779"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24B40116-C5AE-6246-9B9D-F4CEAE5CEAE2}" type="slidenum">
              <a:rPr lang="en-US" sz="1400">
                <a:solidFill>
                  <a:srgbClr val="590A0E"/>
                </a:solidFill>
              </a:rPr>
              <a:pPr/>
              <a:t>47</a:t>
            </a:fld>
            <a:endParaRPr lang="en-US" sz="1400">
              <a:solidFill>
                <a:srgbClr val="590A0E"/>
              </a:solidFill>
            </a:endParaRPr>
          </a:p>
        </p:txBody>
      </p:sp>
      <p:sp>
        <p:nvSpPr>
          <p:cNvPr id="75780"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Features</a:t>
            </a:r>
          </a:p>
        </p:txBody>
      </p:sp>
      <p:sp>
        <p:nvSpPr>
          <p:cNvPr id="75781" name="Rectangle 3"/>
          <p:cNvSpPr>
            <a:spLocks noGrp="1" noChangeArrowheads="1"/>
          </p:cNvSpPr>
          <p:nvPr>
            <p:ph type="body" idx="1"/>
          </p:nvPr>
        </p:nvSpPr>
        <p:spPr/>
        <p:txBody>
          <a:bodyPr/>
          <a:lstStyle/>
          <a:p>
            <a:r>
              <a:rPr lang="en-US" dirty="0">
                <a:latin typeface="Tahoma" charset="0"/>
                <a:ea typeface="ＭＳ Ｐゴシック" charset="0"/>
                <a:cs typeface="ＭＳ Ｐゴシック" charset="0"/>
              </a:rPr>
              <a:t>Syntactic environment</a:t>
            </a:r>
          </a:p>
          <a:p>
            <a:pPr lvl="1"/>
            <a:r>
              <a:rPr lang="en-US" dirty="0">
                <a:latin typeface="Tahoma" charset="0"/>
              </a:rPr>
              <a:t>Constituent path through the tree from one to the other</a:t>
            </a:r>
          </a:p>
          <a:p>
            <a:pPr lvl="1"/>
            <a:r>
              <a:rPr lang="en-US" dirty="0">
                <a:latin typeface="Tahoma" charset="0"/>
              </a:rPr>
              <a:t>Base syntactic chunk sequence from one to the other</a:t>
            </a:r>
          </a:p>
          <a:p>
            <a:pPr lvl="1"/>
            <a:r>
              <a:rPr lang="en-US" dirty="0">
                <a:latin typeface="Tahoma" charset="0"/>
              </a:rPr>
              <a:t>Dependency path</a:t>
            </a:r>
          </a:p>
          <a:p>
            <a:pPr lvl="1">
              <a:buFont typeface="Wingdings" charset="0"/>
              <a:buNone/>
            </a:pPr>
            <a:endParaRPr lang="en-US" dirty="0">
              <a:latin typeface="Tahoma"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6803"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B53BA1FD-484D-B849-A932-594C84C72ADE}" type="slidenum">
              <a:rPr lang="en-US" sz="1400">
                <a:solidFill>
                  <a:srgbClr val="590A0E"/>
                </a:solidFill>
              </a:rPr>
              <a:pPr/>
              <a:t>48</a:t>
            </a:fld>
            <a:endParaRPr lang="en-US" sz="1400">
              <a:solidFill>
                <a:srgbClr val="590A0E"/>
              </a:solidFill>
            </a:endParaRPr>
          </a:p>
        </p:txBody>
      </p:sp>
      <p:sp>
        <p:nvSpPr>
          <p:cNvPr id="76804"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Example</a:t>
            </a:r>
          </a:p>
        </p:txBody>
      </p:sp>
      <p:sp>
        <p:nvSpPr>
          <p:cNvPr id="76805" name="Rectangle 3"/>
          <p:cNvSpPr>
            <a:spLocks noGrp="1" noChangeArrowheads="1"/>
          </p:cNvSpPr>
          <p:nvPr>
            <p:ph type="body" idx="1"/>
          </p:nvPr>
        </p:nvSpPr>
        <p:spPr>
          <a:xfrm>
            <a:off x="228600" y="800100"/>
            <a:ext cx="8763000" cy="4087814"/>
          </a:xfrm>
        </p:spPr>
        <p:txBody>
          <a:bodyPr/>
          <a:lstStyle/>
          <a:p>
            <a:r>
              <a:rPr lang="en-US" sz="2800" dirty="0">
                <a:solidFill>
                  <a:srgbClr val="000000"/>
                </a:solidFill>
                <a:latin typeface="Tahoma" charset="0"/>
                <a:ea typeface="ＭＳ Ｐゴシック" charset="0"/>
                <a:cs typeface="ＭＳ Ｐゴシック" charset="0"/>
              </a:rPr>
              <a:t>For the following example, we</a:t>
            </a:r>
            <a:r>
              <a:rPr lang="ja-JP" altLang="en-US" sz="2800" dirty="0">
                <a:solidFill>
                  <a:srgbClr val="000000"/>
                </a:solidFill>
                <a:latin typeface="Tahoma" charset="0"/>
                <a:ea typeface="ＭＳ Ｐゴシック" charset="0"/>
                <a:cs typeface="ＭＳ Ｐゴシック" charset="0"/>
              </a:rPr>
              <a:t>’</a:t>
            </a:r>
            <a:r>
              <a:rPr lang="en-US" altLang="ja-JP" sz="2800" dirty="0">
                <a:solidFill>
                  <a:srgbClr val="000000"/>
                </a:solidFill>
                <a:latin typeface="Tahoma" charset="0"/>
                <a:ea typeface="ＭＳ Ｐゴシック" charset="0"/>
                <a:cs typeface="ＭＳ Ｐゴシック" charset="0"/>
              </a:rPr>
              <a:t>re interested in the possible relation between American Airlines and Tim Wagner.</a:t>
            </a:r>
          </a:p>
          <a:p>
            <a:pPr lvl="1"/>
            <a:r>
              <a:rPr lang="en-US" sz="1600" i="1" dirty="0">
                <a:solidFill>
                  <a:srgbClr val="A50021"/>
                </a:solidFill>
                <a:latin typeface="Times New Roman" charset="0"/>
              </a:rPr>
              <a:t>American Airlines</a:t>
            </a:r>
            <a:r>
              <a:rPr lang="en-US" sz="1600" i="1" dirty="0">
                <a:solidFill>
                  <a:srgbClr val="000000"/>
                </a:solidFill>
                <a:latin typeface="Times New Roman" charset="0"/>
              </a:rPr>
              <a:t>, a unit AMR, immediately matched the move, spokesman </a:t>
            </a:r>
            <a:r>
              <a:rPr lang="en-US" sz="1600" i="1" dirty="0">
                <a:solidFill>
                  <a:srgbClr val="008000"/>
                </a:solidFill>
                <a:latin typeface="Times New Roman" charset="0"/>
              </a:rPr>
              <a:t>Tim Wagner</a:t>
            </a:r>
            <a:r>
              <a:rPr lang="en-US" sz="1600" i="1" dirty="0">
                <a:solidFill>
                  <a:srgbClr val="000000"/>
                </a:solidFill>
                <a:latin typeface="Times New Roman" charset="0"/>
              </a:rPr>
              <a:t> said.</a:t>
            </a:r>
          </a:p>
          <a:p>
            <a:pPr lvl="1">
              <a:buFont typeface="Wingdings" charset="0"/>
              <a:buNone/>
            </a:pPr>
            <a:endParaRPr lang="en-US" i="1" dirty="0">
              <a:solidFill>
                <a:srgbClr val="000000"/>
              </a:solidFill>
              <a:latin typeface="Times New Roman" charset="0"/>
            </a:endParaRPr>
          </a:p>
          <a:p>
            <a:endParaRPr lang="en-US" dirty="0">
              <a:solidFill>
                <a:srgbClr val="000000"/>
              </a:solidFill>
              <a:latin typeface="Times New Roman" charset="0"/>
              <a:ea typeface="ＭＳ Ｐゴシック" charset="0"/>
              <a:cs typeface="ＭＳ Ｐゴシック" charset="0"/>
            </a:endParaRPr>
          </a:p>
        </p:txBody>
      </p:sp>
      <p:pic>
        <p:nvPicPr>
          <p:cNvPr id="76806" name="Picture 4" descr="relation-features-e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1" y="2462745"/>
            <a:ext cx="5562600" cy="26807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A376D-F570-3F49-97A1-CD1C36826418}"/>
              </a:ext>
            </a:extLst>
          </p:cNvPr>
          <p:cNvSpPr>
            <a:spLocks noGrp="1"/>
          </p:cNvSpPr>
          <p:nvPr>
            <p:ph type="title"/>
          </p:nvPr>
        </p:nvSpPr>
        <p:spPr/>
        <p:txBody>
          <a:bodyPr/>
          <a:lstStyle/>
          <a:p>
            <a:r>
              <a:rPr lang="en-US" b="0" dirty="0"/>
              <a:t>Caveat</a:t>
            </a:r>
          </a:p>
        </p:txBody>
      </p:sp>
      <p:sp>
        <p:nvSpPr>
          <p:cNvPr id="3" name="Content Placeholder 2">
            <a:extLst>
              <a:ext uri="{FF2B5EF4-FFF2-40B4-BE49-F238E27FC236}">
                <a16:creationId xmlns:a16="http://schemas.microsoft.com/office/drawing/2014/main" id="{C21066E8-3F7D-C846-807A-BF4684578584}"/>
              </a:ext>
            </a:extLst>
          </p:cNvPr>
          <p:cNvSpPr>
            <a:spLocks noGrp="1"/>
          </p:cNvSpPr>
          <p:nvPr>
            <p:ph idx="1"/>
          </p:nvPr>
        </p:nvSpPr>
        <p:spPr/>
        <p:txBody>
          <a:bodyPr/>
          <a:lstStyle/>
          <a:p>
            <a:r>
              <a:rPr lang="en-US" dirty="0"/>
              <a:t>Academics and researchers focus on ML methods</a:t>
            </a:r>
          </a:p>
          <a:p>
            <a:r>
              <a:rPr lang="en-US" dirty="0"/>
              <a:t>But practical applications aren’t monolithic classifiers</a:t>
            </a:r>
          </a:p>
          <a:p>
            <a:pPr lvl="1"/>
            <a:r>
              <a:rPr lang="en-US" dirty="0"/>
              <a:t>Multiple resources: dictionaries, </a:t>
            </a:r>
            <a:r>
              <a:rPr lang="en-US" dirty="0" err="1"/>
              <a:t>gazeteers</a:t>
            </a:r>
            <a:r>
              <a:rPr lang="en-US" dirty="0"/>
              <a:t>, stop-lists, etc.</a:t>
            </a:r>
          </a:p>
          <a:p>
            <a:pPr lvl="1"/>
            <a:r>
              <a:rPr lang="en-US" dirty="0"/>
              <a:t>Multiple passes: high precision rules first</a:t>
            </a:r>
          </a:p>
          <a:p>
            <a:pPr lvl="1"/>
            <a:r>
              <a:rPr lang="en-US" dirty="0"/>
              <a:t>Copious use of Perl</a:t>
            </a:r>
          </a:p>
        </p:txBody>
      </p:sp>
      <p:sp>
        <p:nvSpPr>
          <p:cNvPr id="4" name="Footer Placeholder 3">
            <a:extLst>
              <a:ext uri="{FF2B5EF4-FFF2-40B4-BE49-F238E27FC236}">
                <a16:creationId xmlns:a16="http://schemas.microsoft.com/office/drawing/2014/main" id="{E7B3A530-D068-4C41-AC2F-9A65AA376690}"/>
              </a:ext>
            </a:extLst>
          </p:cNvPr>
          <p:cNvSpPr>
            <a:spLocks noGrp="1"/>
          </p:cNvSpPr>
          <p:nvPr>
            <p:ph type="ftr" sz="quarter" idx="11"/>
          </p:nvPr>
        </p:nvSpPr>
        <p:spPr/>
        <p:txBody>
          <a:bodyPr/>
          <a:lstStyle/>
          <a:p>
            <a:pPr>
              <a:defRPr/>
            </a:pPr>
            <a:r>
              <a:rPr lang="en-US"/>
              <a:t>                                         Speech and Language Processing - Jurafsky and Martin       </a:t>
            </a:r>
            <a:endParaRPr lang="en-US" sz="1400"/>
          </a:p>
        </p:txBody>
      </p:sp>
      <p:sp>
        <p:nvSpPr>
          <p:cNvPr id="5" name="Slide Number Placeholder 4">
            <a:extLst>
              <a:ext uri="{FF2B5EF4-FFF2-40B4-BE49-F238E27FC236}">
                <a16:creationId xmlns:a16="http://schemas.microsoft.com/office/drawing/2014/main" id="{C403A0D1-5596-AC44-850E-9E619F7C4E4E}"/>
              </a:ext>
            </a:extLst>
          </p:cNvPr>
          <p:cNvSpPr>
            <a:spLocks noGrp="1"/>
          </p:cNvSpPr>
          <p:nvPr>
            <p:ph type="sldNum" sz="quarter" idx="12"/>
          </p:nvPr>
        </p:nvSpPr>
        <p:spPr/>
        <p:txBody>
          <a:bodyPr/>
          <a:lstStyle/>
          <a:p>
            <a:pPr>
              <a:defRPr/>
            </a:pPr>
            <a:fld id="{BE1EBCB2-EFA8-B242-B6A7-4A9D86BDAC64}" type="slidenum">
              <a:rPr lang="en-US" smtClean="0"/>
              <a:pPr>
                <a:defRPr/>
              </a:pPr>
              <a:t>49</a:t>
            </a:fld>
            <a:endParaRPr lang="en-US"/>
          </a:p>
        </p:txBody>
      </p:sp>
    </p:spTree>
    <p:extLst>
      <p:ext uri="{BB962C8B-B14F-4D97-AF65-F5344CB8AC3E}">
        <p14:creationId xmlns:p14="http://schemas.microsoft.com/office/powerpoint/2010/main" val="3958036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Title 1"/>
          <p:cNvSpPr>
            <a:spLocks noGrp="1"/>
          </p:cNvSpPr>
          <p:nvPr>
            <p:ph type="title"/>
          </p:nvPr>
        </p:nvSpPr>
        <p:spPr/>
        <p:txBody>
          <a:bodyPr/>
          <a:lstStyle/>
          <a:p>
            <a:r>
              <a:rPr lang="en-US" altLang="en-US" b="0" dirty="0"/>
              <a:t>Models</a:t>
            </a:r>
          </a:p>
        </p:txBody>
      </p:sp>
      <p:sp>
        <p:nvSpPr>
          <p:cNvPr id="88066" name="Content Placeholder 2"/>
          <p:cNvSpPr>
            <a:spLocks noGrp="1"/>
          </p:cNvSpPr>
          <p:nvPr>
            <p:ph idx="1"/>
          </p:nvPr>
        </p:nvSpPr>
        <p:spPr/>
        <p:txBody>
          <a:bodyPr/>
          <a:lstStyle/>
          <a:p>
            <a:r>
              <a:rPr lang="en-US" altLang="en-US" dirty="0"/>
              <a:t>Let’</a:t>
            </a:r>
            <a:r>
              <a:rPr lang="en-US" altLang="ja-JP" dirty="0"/>
              <a:t>s assume # 2 is the one we want...</a:t>
            </a:r>
          </a:p>
          <a:p>
            <a:endParaRPr lang="en-US" altLang="en-US" dirty="0"/>
          </a:p>
          <a:p>
            <a:endParaRPr lang="en-US" altLang="en-US" dirty="0"/>
          </a:p>
          <a:p>
            <a:r>
              <a:rPr lang="en-US" altLang="en-US" dirty="0"/>
              <a:t>Is this true given our model?</a:t>
            </a:r>
          </a:p>
          <a:p>
            <a:pPr>
              <a:buFont typeface="Wingdings" charset="2"/>
              <a:buNone/>
            </a:pPr>
            <a:endParaRPr lang="en-US" altLang="en-US" dirty="0"/>
          </a:p>
          <a:p>
            <a:pPr>
              <a:buFont typeface="Wingdings" charset="2"/>
              <a:buNone/>
            </a:pPr>
            <a:endParaRPr lang="en-US" altLang="en-US" dirty="0"/>
          </a:p>
        </p:txBody>
      </p:sp>
      <p:sp>
        <p:nvSpPr>
          <p:cNvPr id="88068" name="Footer Placeholder 4"/>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r>
              <a:rPr lang="en-US" altLang="en-US" sz="750">
                <a:solidFill>
                  <a:srgbClr val="181813"/>
                </a:solidFill>
              </a:rPr>
              <a:t>                                         Speech and Language Processing - Jurafsky and Martin       </a:t>
            </a:r>
            <a:endParaRPr lang="en-US" altLang="en-US" sz="1050">
              <a:solidFill>
                <a:srgbClr val="181813"/>
              </a:solidFill>
            </a:endParaRPr>
          </a:p>
        </p:txBody>
      </p:sp>
      <p:sp>
        <p:nvSpPr>
          <p:cNvPr id="88069"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fld id="{DF512CBF-C85F-1143-A99B-CE4A7CCE5DC7}" type="slidenum">
              <a:rPr lang="en-US" altLang="en-US" sz="1050">
                <a:solidFill>
                  <a:srgbClr val="590A0E"/>
                </a:solidFill>
              </a:rPr>
              <a:pPr/>
              <a:t>5</a:t>
            </a:fld>
            <a:endParaRPr lang="en-US" altLang="en-US" sz="1050">
              <a:solidFill>
                <a:srgbClr val="590A0E"/>
              </a:solidFill>
            </a:endParaRPr>
          </a:p>
        </p:txBody>
      </p:sp>
      <p:pic>
        <p:nvPicPr>
          <p:cNvPr id="88070" name="Picture 6" descr="noisy-restaurants.tif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1885950"/>
            <a:ext cx="3990975"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22651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79875"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08BF44A2-6CC4-424B-8532-5459CFAF10FA}" type="slidenum">
              <a:rPr lang="en-US" sz="1400">
                <a:solidFill>
                  <a:srgbClr val="590A0E"/>
                </a:solidFill>
              </a:rPr>
              <a:pPr/>
              <a:t>50</a:t>
            </a:fld>
            <a:endParaRPr lang="en-US" sz="1400">
              <a:solidFill>
                <a:srgbClr val="590A0E"/>
              </a:solidFill>
            </a:endParaRPr>
          </a:p>
        </p:txBody>
      </p:sp>
      <p:sp>
        <p:nvSpPr>
          <p:cNvPr id="79876"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Bioinformatics</a:t>
            </a:r>
          </a:p>
        </p:txBody>
      </p:sp>
      <p:sp>
        <p:nvSpPr>
          <p:cNvPr id="79877" name="Rectangle 3"/>
          <p:cNvSpPr>
            <a:spLocks noGrp="1" noChangeArrowheads="1"/>
          </p:cNvSpPr>
          <p:nvPr>
            <p:ph type="body" idx="1"/>
          </p:nvPr>
        </p:nvSpPr>
        <p:spPr/>
        <p:txBody>
          <a:bodyPr/>
          <a:lstStyle/>
          <a:p>
            <a:r>
              <a:rPr lang="en-US" dirty="0">
                <a:latin typeface="Tahoma" charset="0"/>
                <a:ea typeface="ＭＳ Ｐゴシック" charset="0"/>
                <a:cs typeface="ＭＳ Ｐゴシック" charset="0"/>
              </a:rPr>
              <a:t>An example domain</a:t>
            </a:r>
          </a:p>
          <a:p>
            <a:pPr lvl="1"/>
            <a:r>
              <a:rPr lang="en-US" dirty="0">
                <a:latin typeface="Tahoma" charset="0"/>
              </a:rPr>
              <a:t>Very important: basic science, clinical practice, insurance billing, etc.</a:t>
            </a:r>
          </a:p>
          <a:p>
            <a:pPr lvl="1"/>
            <a:r>
              <a:rPr lang="en-US" dirty="0">
                <a:latin typeface="Tahoma" charset="0"/>
              </a:rPr>
              <a:t>Practitioners care about the technology</a:t>
            </a:r>
          </a:p>
          <a:p>
            <a:pPr lvl="2"/>
            <a:r>
              <a:rPr lang="en-US" dirty="0">
                <a:latin typeface="Tahoma" charset="0"/>
                <a:ea typeface="ＭＳ Ｐゴシック" charset="0"/>
              </a:rPr>
              <a:t>They have problems they’</a:t>
            </a:r>
            <a:r>
              <a:rPr lang="en-US" altLang="ja-JP" dirty="0">
                <a:latin typeface="Tahoma" charset="0"/>
                <a:ea typeface="ＭＳ Ｐゴシック" charset="0"/>
              </a:rPr>
              <a:t>re trying to solve</a:t>
            </a:r>
          </a:p>
          <a:p>
            <a:pPr lvl="1"/>
            <a:r>
              <a:rPr lang="en-US" dirty="0">
                <a:latin typeface="Tahoma" charset="0"/>
              </a:rPr>
              <a:t>Lots and lots of text available</a:t>
            </a:r>
          </a:p>
          <a:p>
            <a:pPr lvl="1"/>
            <a:r>
              <a:rPr lang="en-US" dirty="0">
                <a:latin typeface="Tahoma" charset="0"/>
              </a:rPr>
              <a:t>Lots of interesting problems</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83971"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9DFA790D-CF47-C548-92AB-AE9469CA48B1}" type="slidenum">
              <a:rPr lang="en-US" sz="1400">
                <a:solidFill>
                  <a:srgbClr val="590A0E"/>
                </a:solidFill>
              </a:rPr>
              <a:pPr/>
              <a:t>51</a:t>
            </a:fld>
            <a:endParaRPr lang="en-US" sz="1400">
              <a:solidFill>
                <a:srgbClr val="590A0E"/>
              </a:solidFill>
            </a:endParaRPr>
          </a:p>
        </p:txBody>
      </p:sp>
      <p:sp>
        <p:nvSpPr>
          <p:cNvPr id="83972"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Bio NER</a:t>
            </a:r>
          </a:p>
        </p:txBody>
      </p:sp>
      <p:sp>
        <p:nvSpPr>
          <p:cNvPr id="83973" name="Rectangle 3"/>
          <p:cNvSpPr>
            <a:spLocks noGrp="1" noChangeArrowheads="1"/>
          </p:cNvSpPr>
          <p:nvPr>
            <p:ph type="body" idx="1"/>
          </p:nvPr>
        </p:nvSpPr>
        <p:spPr/>
        <p:txBody>
          <a:bodyPr/>
          <a:lstStyle/>
          <a:p>
            <a:r>
              <a:rPr lang="en-US">
                <a:latin typeface="Tahoma" charset="0"/>
                <a:ea typeface="ＭＳ Ｐゴシック" charset="0"/>
                <a:cs typeface="ＭＳ Ｐゴシック" charset="0"/>
              </a:rPr>
              <a:t>Large number of fairly specific types</a:t>
            </a:r>
          </a:p>
          <a:p>
            <a:r>
              <a:rPr lang="en-US">
                <a:latin typeface="Tahoma" charset="0"/>
                <a:ea typeface="ＭＳ Ｐゴシック" charset="0"/>
                <a:cs typeface="ＭＳ Ｐゴシック" charset="0"/>
              </a:rPr>
              <a:t>Wide (really quite insane) variation in the naming of entities</a:t>
            </a:r>
          </a:p>
          <a:p>
            <a:pPr lvl="1"/>
            <a:r>
              <a:rPr lang="en-US">
                <a:latin typeface="Tahoma" charset="0"/>
              </a:rPr>
              <a:t>Gene names</a:t>
            </a:r>
          </a:p>
          <a:p>
            <a:pPr lvl="2"/>
            <a:r>
              <a:rPr lang="en-US" i="1">
                <a:latin typeface="Tahoma" charset="0"/>
                <a:ea typeface="ＭＳ Ｐゴシック" charset="0"/>
              </a:rPr>
              <a:t>White, insulin, BRCA1, ether a go-go, breast cancer associated 1, etc.</a:t>
            </a:r>
          </a:p>
          <a:p>
            <a:pPr lvl="1"/>
            <a:endParaRPr lang="en-US">
              <a:latin typeface="Tahoma" charset="0"/>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84995"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C61E4E0F-07DF-CA42-A640-8A18023E7A29}" type="slidenum">
              <a:rPr lang="en-US" sz="1400">
                <a:solidFill>
                  <a:srgbClr val="590A0E"/>
                </a:solidFill>
              </a:rPr>
              <a:pPr/>
              <a:t>52</a:t>
            </a:fld>
            <a:endParaRPr lang="en-US" sz="1400">
              <a:solidFill>
                <a:srgbClr val="590A0E"/>
              </a:solidFill>
            </a:endParaRPr>
          </a:p>
        </p:txBody>
      </p:sp>
      <p:sp>
        <p:nvSpPr>
          <p:cNvPr id="84996" name="Rectangle 2"/>
          <p:cNvSpPr>
            <a:spLocks noGrp="1" noChangeArrowheads="1"/>
          </p:cNvSpPr>
          <p:nvPr>
            <p:ph type="title"/>
          </p:nvPr>
        </p:nvSpPr>
        <p:spPr/>
        <p:txBody>
          <a:bodyPr/>
          <a:lstStyle/>
          <a:p>
            <a:r>
              <a:rPr lang="en-US" b="0" dirty="0">
                <a:latin typeface="Verdana" charset="0"/>
                <a:ea typeface="ＭＳ Ｐゴシック" charset="0"/>
                <a:cs typeface="ＭＳ Ｐゴシック" charset="0"/>
              </a:rPr>
              <a:t>Bio NER Types</a:t>
            </a:r>
          </a:p>
        </p:txBody>
      </p:sp>
      <p:pic>
        <p:nvPicPr>
          <p:cNvPr id="84997" name="Picture 3" descr="bio-n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81151"/>
            <a:ext cx="9352068" cy="3228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p:txBody>
          <a:bodyPr/>
          <a:lstStyle/>
          <a:p>
            <a:r>
              <a:rPr lang="en-US" b="0" dirty="0">
                <a:latin typeface="Verdana" charset="0"/>
                <a:ea typeface="ＭＳ Ｐゴシック" charset="0"/>
                <a:cs typeface="ＭＳ Ｐゴシック" charset="0"/>
              </a:rPr>
              <a:t>Summary</a:t>
            </a:r>
          </a:p>
        </p:txBody>
      </p:sp>
      <p:sp>
        <p:nvSpPr>
          <p:cNvPr id="3" name="Content Placeholder 2"/>
          <p:cNvSpPr>
            <a:spLocks noGrp="1"/>
          </p:cNvSpPr>
          <p:nvPr>
            <p:ph idx="1"/>
          </p:nvPr>
        </p:nvSpPr>
        <p:spPr>
          <a:xfrm>
            <a:off x="419100" y="885825"/>
            <a:ext cx="8229600" cy="3943350"/>
          </a:xfrm>
        </p:spPr>
        <p:txBody>
          <a:bodyPr/>
          <a:lstStyle/>
          <a:p>
            <a:pPr>
              <a:defRPr/>
            </a:pPr>
            <a:r>
              <a:rPr lang="en-US" sz="2800" dirty="0"/>
              <a:t>Information extraction makes use of loosely coupled systems to extract shallow semantic elements from texts</a:t>
            </a:r>
          </a:p>
          <a:p>
            <a:pPr>
              <a:defRPr/>
            </a:pPr>
            <a:r>
              <a:rPr lang="en-US" sz="2800" dirty="0"/>
              <a:t>Must exploit domain dependent features to get state of the art performance</a:t>
            </a:r>
          </a:p>
          <a:p>
            <a:pPr>
              <a:defRPr/>
            </a:pPr>
            <a:r>
              <a:rPr lang="en-US" sz="2800" dirty="0"/>
              <a:t>Current research focused on less objective characteristics of text</a:t>
            </a:r>
          </a:p>
          <a:p>
            <a:pPr lvl="1">
              <a:defRPr/>
            </a:pPr>
            <a:r>
              <a:rPr lang="en-US" sz="2400" dirty="0"/>
              <a:t>sentiment, opinion, deception, bias, motivation, predatory intent, etc.</a:t>
            </a:r>
          </a:p>
          <a:p>
            <a:pPr marL="0" indent="0">
              <a:buNone/>
              <a:defRPr/>
            </a:pPr>
            <a:endParaRPr lang="en-US" sz="2800" dirty="0"/>
          </a:p>
        </p:txBody>
      </p:sp>
      <p:sp>
        <p:nvSpPr>
          <p:cNvPr id="87044"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r>
              <a:rPr lang="en-US" sz="1000">
                <a:solidFill>
                  <a:srgbClr val="181813"/>
                </a:solidFill>
                <a:cs typeface="Arial" charset="0"/>
              </a:rPr>
              <a:t>                                         Speech and Language Processing - Jurafsky and Martin       </a:t>
            </a:r>
            <a:endParaRPr lang="en-US" sz="1400">
              <a:solidFill>
                <a:srgbClr val="181813"/>
              </a:solidFill>
              <a:cs typeface="Arial" charset="0"/>
            </a:endParaRPr>
          </a:p>
        </p:txBody>
      </p:sp>
      <p:sp>
        <p:nvSpPr>
          <p:cNvPr id="87045"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Arial" charset="0"/>
                <a:ea typeface="ＭＳ Ｐゴシック" charset="0"/>
                <a:cs typeface="ＭＳ Ｐゴシック" charset="0"/>
              </a:defRPr>
            </a:lvl1pPr>
            <a:lvl2pPr marL="742950" indent="-285750" eaLnBrk="0" hangingPunct="0">
              <a:defRPr sz="1600">
                <a:solidFill>
                  <a:schemeClr val="tx1"/>
                </a:solidFill>
                <a:latin typeface="Arial" charset="0"/>
                <a:ea typeface="ＭＳ Ｐゴシック" charset="0"/>
              </a:defRPr>
            </a:lvl2pPr>
            <a:lvl3pPr marL="1143000" indent="-228600" eaLnBrk="0" hangingPunct="0">
              <a:defRPr sz="1600">
                <a:solidFill>
                  <a:schemeClr val="tx1"/>
                </a:solidFill>
                <a:latin typeface="Arial" charset="0"/>
                <a:ea typeface="ＭＳ Ｐゴシック" charset="0"/>
              </a:defRPr>
            </a:lvl3pPr>
            <a:lvl4pPr marL="1600200" indent="-228600" eaLnBrk="0" hangingPunct="0">
              <a:defRPr sz="1600">
                <a:solidFill>
                  <a:schemeClr val="tx1"/>
                </a:solidFill>
                <a:latin typeface="Arial" charset="0"/>
                <a:ea typeface="ＭＳ Ｐゴシック" charset="0"/>
              </a:defRPr>
            </a:lvl4pPr>
            <a:lvl5pPr marL="2057400" indent="-228600" eaLnBrk="0" hangingPunct="0">
              <a:defRPr sz="1600">
                <a:solidFill>
                  <a:schemeClr val="tx1"/>
                </a:solidFill>
                <a:latin typeface="Arial" charset="0"/>
                <a:ea typeface="ＭＳ Ｐゴシック" charset="0"/>
              </a:defRPr>
            </a:lvl5pPr>
            <a:lvl6pPr marL="2514600" indent="-228600" eaLnBrk="0" fontAlgn="base" hangingPunct="0">
              <a:spcBef>
                <a:spcPct val="0"/>
              </a:spcBef>
              <a:spcAft>
                <a:spcPct val="0"/>
              </a:spcAft>
              <a:defRPr sz="1600">
                <a:solidFill>
                  <a:schemeClr val="tx1"/>
                </a:solidFill>
                <a:latin typeface="Arial" charset="0"/>
                <a:ea typeface="ＭＳ Ｐゴシック" charset="0"/>
              </a:defRPr>
            </a:lvl6pPr>
            <a:lvl7pPr marL="2971800" indent="-228600" eaLnBrk="0" fontAlgn="base" hangingPunct="0">
              <a:spcBef>
                <a:spcPct val="0"/>
              </a:spcBef>
              <a:spcAft>
                <a:spcPct val="0"/>
              </a:spcAft>
              <a:defRPr sz="1600">
                <a:solidFill>
                  <a:schemeClr val="tx1"/>
                </a:solidFill>
                <a:latin typeface="Arial" charset="0"/>
                <a:ea typeface="ＭＳ Ｐゴシック" charset="0"/>
              </a:defRPr>
            </a:lvl7pPr>
            <a:lvl8pPr marL="3429000" indent="-228600" eaLnBrk="0" fontAlgn="base" hangingPunct="0">
              <a:spcBef>
                <a:spcPct val="0"/>
              </a:spcBef>
              <a:spcAft>
                <a:spcPct val="0"/>
              </a:spcAft>
              <a:defRPr sz="1600">
                <a:solidFill>
                  <a:schemeClr val="tx1"/>
                </a:solidFill>
                <a:latin typeface="Arial" charset="0"/>
                <a:ea typeface="ＭＳ Ｐゴシック" charset="0"/>
              </a:defRPr>
            </a:lvl8pPr>
            <a:lvl9pPr marL="3886200" indent="-228600" eaLnBrk="0" fontAlgn="base" hangingPunct="0">
              <a:spcBef>
                <a:spcPct val="0"/>
              </a:spcBef>
              <a:spcAft>
                <a:spcPct val="0"/>
              </a:spcAft>
              <a:defRPr sz="1600">
                <a:solidFill>
                  <a:schemeClr val="tx1"/>
                </a:solidFill>
                <a:latin typeface="Arial" charset="0"/>
                <a:ea typeface="ＭＳ Ｐゴシック" charset="0"/>
              </a:defRPr>
            </a:lvl9pPr>
          </a:lstStyle>
          <a:p>
            <a:fld id="{F8677C45-C9D2-0947-ADFB-29E512A544A6}" type="slidenum">
              <a:rPr lang="en-US" sz="1400">
                <a:solidFill>
                  <a:srgbClr val="590A0E"/>
                </a:solidFill>
              </a:rPr>
              <a:pPr/>
              <a:t>53</a:t>
            </a:fld>
            <a:endParaRPr lang="en-US" sz="1400">
              <a:solidFill>
                <a:srgbClr val="590A0E"/>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Title 1"/>
          <p:cNvSpPr>
            <a:spLocks noGrp="1"/>
          </p:cNvSpPr>
          <p:nvPr>
            <p:ph type="title"/>
          </p:nvPr>
        </p:nvSpPr>
        <p:spPr>
          <a:xfrm>
            <a:off x="1143000" y="0"/>
            <a:ext cx="6686550" cy="800100"/>
          </a:xfrm>
        </p:spPr>
        <p:txBody>
          <a:bodyPr/>
          <a:lstStyle/>
          <a:p>
            <a:r>
              <a:rPr lang="en-US" altLang="en-US" b="0" dirty="0"/>
              <a:t>Restaurant World</a:t>
            </a:r>
          </a:p>
        </p:txBody>
      </p:sp>
      <p:pic>
        <p:nvPicPr>
          <p:cNvPr id="7" name="Content Placeholder 6" descr="rest-model.tiff"/>
          <p:cNvPicPr>
            <a:picLocks noGrp="1" noChangeAspect="1"/>
          </p:cNvPicPr>
          <p:nvPr>
            <p:ph idx="1"/>
          </p:nvPr>
        </p:nvPicPr>
        <p:blipFill>
          <a:blip r:embed="rId2"/>
          <a:srcRect t="-5124" b="-5124"/>
          <a:stretch>
            <a:fillRect/>
          </a:stretch>
        </p:blipFill>
        <p:spPr>
          <a:xfrm>
            <a:off x="1314450" y="685800"/>
            <a:ext cx="6530009" cy="4171950"/>
          </a:xfrm>
          <a:effectLst>
            <a:glow rad="101600">
              <a:schemeClr val="accent1">
                <a:alpha val="75000"/>
              </a:schemeClr>
            </a:glow>
            <a:outerShdw blurRad="50800" dist="38100" dir="2700000" algn="br" rotWithShape="0">
              <a:srgbClr val="000000">
                <a:alpha val="43000"/>
              </a:srgbClr>
            </a:outerShdw>
          </a:effectLst>
        </p:spPr>
      </p:pic>
      <p:sp>
        <p:nvSpPr>
          <p:cNvPr id="89092" name="Footer Placeholder 4"/>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r>
              <a:rPr lang="en-US" altLang="en-US" sz="750">
                <a:solidFill>
                  <a:srgbClr val="181813"/>
                </a:solidFill>
              </a:rPr>
              <a:t>                                         Speech and Language Processing - Jurafsky and Martin       </a:t>
            </a:r>
            <a:endParaRPr lang="en-US" altLang="en-US" sz="1050">
              <a:solidFill>
                <a:srgbClr val="181813"/>
              </a:solidFill>
            </a:endParaRPr>
          </a:p>
        </p:txBody>
      </p:sp>
      <p:sp>
        <p:nvSpPr>
          <p:cNvPr id="89093"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fld id="{443BACB0-12B5-8F45-8A82-5F57C77380D9}" type="slidenum">
              <a:rPr lang="en-US" altLang="en-US" sz="1050">
                <a:solidFill>
                  <a:srgbClr val="590A0E"/>
                </a:solidFill>
              </a:rPr>
              <a:pPr/>
              <a:t>6</a:t>
            </a:fld>
            <a:endParaRPr lang="en-US" altLang="en-US" sz="1050">
              <a:solidFill>
                <a:srgbClr val="590A0E"/>
              </a:solidFill>
            </a:endParaRPr>
          </a:p>
        </p:txBody>
      </p:sp>
    </p:spTree>
    <p:extLst>
      <p:ext uri="{BB962C8B-B14F-4D97-AF65-F5344CB8AC3E}">
        <p14:creationId xmlns:p14="http://schemas.microsoft.com/office/powerpoint/2010/main" val="10192668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Title 1"/>
          <p:cNvSpPr>
            <a:spLocks noGrp="1"/>
          </p:cNvSpPr>
          <p:nvPr>
            <p:ph type="title"/>
          </p:nvPr>
        </p:nvSpPr>
        <p:spPr>
          <a:xfrm>
            <a:off x="102734" y="0"/>
            <a:ext cx="8888866" cy="800100"/>
          </a:xfrm>
        </p:spPr>
        <p:txBody>
          <a:bodyPr/>
          <a:lstStyle/>
          <a:p>
            <a:r>
              <a:rPr lang="en-US" altLang="en-US" b="0" dirty="0"/>
              <a:t>Models</a:t>
            </a:r>
          </a:p>
        </p:txBody>
      </p:sp>
      <p:sp>
        <p:nvSpPr>
          <p:cNvPr id="90114" name="Content Placeholder 2"/>
          <p:cNvSpPr>
            <a:spLocks noGrp="1"/>
          </p:cNvSpPr>
          <p:nvPr>
            <p:ph idx="1"/>
          </p:nvPr>
        </p:nvSpPr>
        <p:spPr>
          <a:xfrm>
            <a:off x="381000" y="914400"/>
            <a:ext cx="8458200" cy="3943350"/>
          </a:xfrm>
        </p:spPr>
        <p:txBody>
          <a:bodyPr/>
          <a:lstStyle/>
          <a:p>
            <a:r>
              <a:rPr lang="en-US" altLang="en-US" sz="2400" dirty="0"/>
              <a:t>Nope.  Does the </a:t>
            </a:r>
            <a:r>
              <a:rPr lang="en-US" altLang="en-US" sz="2400" i="1" dirty="0"/>
              <a:t>Rio</a:t>
            </a:r>
            <a:r>
              <a:rPr lang="en-US" altLang="en-US" sz="2400" dirty="0"/>
              <a:t> like a noisy restaurant?</a:t>
            </a:r>
          </a:p>
          <a:p>
            <a:r>
              <a:rPr lang="en-US" altLang="en-US" sz="2400" dirty="0"/>
              <a:t>The </a:t>
            </a:r>
            <a:r>
              <a:rPr lang="en-US" altLang="en-US" sz="2400" dirty="0" err="1"/>
              <a:t>forall</a:t>
            </a:r>
            <a:r>
              <a:rPr lang="en-US" altLang="en-US" sz="2400" dirty="0"/>
              <a:t> operator really means </a:t>
            </a:r>
            <a:r>
              <a:rPr lang="en-US" altLang="en-US" sz="2400" dirty="0" err="1"/>
              <a:t>forall</a:t>
            </a:r>
            <a:r>
              <a:rPr lang="en-US" altLang="en-US" sz="2400" dirty="0"/>
              <a:t>. Not </a:t>
            </a:r>
            <a:r>
              <a:rPr lang="en-US" altLang="en-US" sz="2400" dirty="0" err="1"/>
              <a:t>forall</a:t>
            </a:r>
            <a:r>
              <a:rPr lang="en-US" altLang="en-US" sz="2400" dirty="0"/>
              <a:t> the things that you think it ought to mean </a:t>
            </a:r>
            <a:r>
              <a:rPr lang="en-US" altLang="en-US" sz="2400" dirty="0" err="1"/>
              <a:t>forall</a:t>
            </a:r>
            <a:r>
              <a:rPr lang="en-US" altLang="en-US" sz="2400" dirty="0"/>
              <a:t> for.</a:t>
            </a:r>
          </a:p>
          <a:p>
            <a:r>
              <a:rPr lang="en-US" altLang="en-US" sz="2400" dirty="0"/>
              <a:t>So this formulation is wrong</a:t>
            </a:r>
          </a:p>
          <a:p>
            <a:pPr marL="0" indent="0">
              <a:buNone/>
            </a:pPr>
            <a:endParaRPr lang="en-US" altLang="en-US" sz="2400" dirty="0"/>
          </a:p>
          <a:p>
            <a:r>
              <a:rPr lang="en-US" altLang="en-US" sz="2400" dirty="0"/>
              <a:t>It</a:t>
            </a:r>
            <a:r>
              <a:rPr lang="ja-JP" altLang="en-US" sz="2400" dirty="0"/>
              <a:t>’</a:t>
            </a:r>
            <a:r>
              <a:rPr lang="en-US" altLang="ja-JP" sz="2400" dirty="0"/>
              <a:t>s wrong it two related ways...</a:t>
            </a:r>
          </a:p>
          <a:p>
            <a:pPr lvl="1"/>
            <a:r>
              <a:rPr lang="en-US" altLang="en-US" sz="2000" dirty="0">
                <a:ea typeface="ＭＳ Ｐゴシック" charset="-128"/>
              </a:rPr>
              <a:t>We need categories</a:t>
            </a:r>
          </a:p>
          <a:p>
            <a:pPr lvl="2"/>
            <a:r>
              <a:rPr lang="en-US" altLang="en-US" sz="1800" dirty="0"/>
              <a:t>people and restaurants</a:t>
            </a:r>
          </a:p>
          <a:p>
            <a:pPr lvl="1"/>
            <a:r>
              <a:rPr lang="en-US" altLang="en-US" sz="2000" dirty="0">
                <a:ea typeface="ＭＳ Ｐゴシック" charset="-128"/>
              </a:rPr>
              <a:t>And the connective (^) is wrong</a:t>
            </a:r>
          </a:p>
        </p:txBody>
      </p:sp>
      <p:sp>
        <p:nvSpPr>
          <p:cNvPr id="90116" name="Footer Placeholder 4"/>
          <p:cNvSpPr>
            <a:spLocks noGrp="1"/>
          </p:cNvSpPr>
          <p:nvPr>
            <p:ph type="ftr" sz="quarter" idx="11"/>
          </p:nvPr>
        </p:nvSpPr>
        <p:spPr>
          <a:xfrm>
            <a:off x="1241425" y="4914900"/>
            <a:ext cx="7445375" cy="228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r>
              <a:rPr lang="en-US" altLang="en-US" sz="750">
                <a:solidFill>
                  <a:srgbClr val="181813"/>
                </a:solidFill>
              </a:rPr>
              <a:t>                                         Speech and Language Processing - Jurafsky and Martin       </a:t>
            </a:r>
            <a:endParaRPr lang="en-US" altLang="en-US" sz="1050">
              <a:solidFill>
                <a:srgbClr val="181813"/>
              </a:solidFill>
            </a:endParaRPr>
          </a:p>
        </p:txBody>
      </p:sp>
      <p:sp>
        <p:nvSpPr>
          <p:cNvPr id="90117" name="Slide Number Placeholder 5"/>
          <p:cNvSpPr>
            <a:spLocks noGrp="1"/>
          </p:cNvSpPr>
          <p:nvPr>
            <p:ph type="sldNum" sz="quarter" idx="12"/>
          </p:nvPr>
        </p:nvSpPr>
        <p:spPr>
          <a:xfrm>
            <a:off x="8688160" y="4914900"/>
            <a:ext cx="455840" cy="228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fld id="{E94A5676-5F1C-5C4B-B159-96933F32C60F}" type="slidenum">
              <a:rPr lang="en-US" altLang="en-US" sz="1050">
                <a:solidFill>
                  <a:srgbClr val="590A0E"/>
                </a:solidFill>
              </a:rPr>
              <a:pPr/>
              <a:t>7</a:t>
            </a:fld>
            <a:endParaRPr lang="en-US" altLang="en-US" sz="1050">
              <a:solidFill>
                <a:srgbClr val="590A0E"/>
              </a:solidFill>
            </a:endParaRPr>
          </a:p>
        </p:txBody>
      </p:sp>
      <p:pic>
        <p:nvPicPr>
          <p:cNvPr id="90118" name="Picture 6" descr="noisy-restaurants.tif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88176" y="2339641"/>
            <a:ext cx="3979098"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1164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Title 1"/>
          <p:cNvSpPr>
            <a:spLocks noGrp="1"/>
          </p:cNvSpPr>
          <p:nvPr>
            <p:ph type="title"/>
          </p:nvPr>
        </p:nvSpPr>
        <p:spPr/>
        <p:txBody>
          <a:bodyPr/>
          <a:lstStyle/>
          <a:p>
            <a:r>
              <a:rPr lang="en-US" altLang="en-US" b="0" dirty="0"/>
              <a:t>Categories as Properties</a:t>
            </a:r>
          </a:p>
        </p:txBody>
      </p:sp>
      <p:graphicFrame>
        <p:nvGraphicFramePr>
          <p:cNvPr id="7" name="Content Placeholder 6"/>
          <p:cNvGraphicFramePr>
            <a:graphicFrameLocks noGrp="1"/>
          </p:cNvGraphicFramePr>
          <p:nvPr>
            <p:ph idx="1"/>
          </p:nvPr>
        </p:nvGraphicFramePr>
        <p:xfrm>
          <a:off x="1314450" y="1143000"/>
          <a:ext cx="6457950" cy="1428752"/>
        </p:xfrm>
        <a:graphic>
          <a:graphicData uri="http://schemas.openxmlformats.org/drawingml/2006/table">
            <a:tbl>
              <a:tblPr/>
              <a:tblGrid>
                <a:gridCol w="3228975">
                  <a:extLst>
                    <a:ext uri="{9D8B030D-6E8A-4147-A177-3AD203B41FA5}">
                      <a16:colId xmlns:a16="http://schemas.microsoft.com/office/drawing/2014/main" val="20000"/>
                    </a:ext>
                  </a:extLst>
                </a:gridCol>
                <a:gridCol w="3228975">
                  <a:extLst>
                    <a:ext uri="{9D8B030D-6E8A-4147-A177-3AD203B41FA5}">
                      <a16:colId xmlns:a16="http://schemas.microsoft.com/office/drawing/2014/main" val="20001"/>
                    </a:ext>
                  </a:extLst>
                </a:gridCol>
              </a:tblGrid>
              <a:tr h="357188">
                <a:tc>
                  <a:txBody>
                    <a:bodyPr/>
                    <a:lstStyle>
                      <a:lvl1pPr defTabSz="457200" eaLnBrk="0" hangingPunct="0">
                        <a:spcBef>
                          <a:spcPct val="20000"/>
                        </a:spcBef>
                        <a:buFont typeface="Wingdings" charset="2"/>
                        <a:defRPr sz="2800">
                          <a:solidFill>
                            <a:srgbClr val="590A0E"/>
                          </a:solidFill>
                          <a:latin typeface="Tahoma" charset="0"/>
                          <a:ea typeface="ＭＳ Ｐゴシック" charset="-128"/>
                        </a:defRPr>
                      </a:lvl1pPr>
                      <a:lvl2pPr marL="742950" indent="-285750" defTabSz="457200" eaLnBrk="0" hangingPunct="0">
                        <a:spcBef>
                          <a:spcPct val="20000"/>
                        </a:spcBef>
                        <a:buClr>
                          <a:srgbClr val="404040"/>
                        </a:buClr>
                        <a:buFont typeface="Wingdings" charset="2"/>
                        <a:defRPr sz="2400">
                          <a:solidFill>
                            <a:schemeClr val="tx1"/>
                          </a:solidFill>
                          <a:latin typeface="Tahoma" charset="0"/>
                          <a:ea typeface="ＭＳ Ｐゴシック" charset="-128"/>
                        </a:defRPr>
                      </a:lvl2pPr>
                      <a:lvl3pPr marL="1143000" indent="-228600" defTabSz="457200" eaLnBrk="0" hangingPunct="0">
                        <a:spcBef>
                          <a:spcPct val="20000"/>
                        </a:spcBef>
                        <a:buFont typeface="Wingdings" charset="2"/>
                        <a:defRPr sz="2000">
                          <a:solidFill>
                            <a:srgbClr val="2D506B"/>
                          </a:solidFill>
                          <a:latin typeface="Tahoma" charset="0"/>
                          <a:ea typeface="ＭＳ Ｐゴシック" charset="-128"/>
                        </a:defRPr>
                      </a:lvl3pPr>
                      <a:lvl4pPr marL="1600200" indent="-228600" defTabSz="457200" eaLnBrk="0" hangingPunct="0">
                        <a:spcBef>
                          <a:spcPct val="20000"/>
                        </a:spcBef>
                        <a:buFont typeface="Wingdings" charset="2"/>
                        <a:defRPr>
                          <a:solidFill>
                            <a:schemeClr val="tx1"/>
                          </a:solidFill>
                          <a:latin typeface="Tahoma" charset="0"/>
                          <a:ea typeface="ＭＳ Ｐゴシック" charset="-128"/>
                        </a:defRPr>
                      </a:lvl4pPr>
                      <a:lvl5pPr marL="2057400" indent="-228600" defTabSz="457200" eaLnBrk="0" hangingPunct="0">
                        <a:spcBef>
                          <a:spcPct val="20000"/>
                        </a:spcBef>
                        <a:buClr>
                          <a:schemeClr val="tx2"/>
                        </a:buClr>
                        <a:buFont typeface="Wingdings" charset="2"/>
                        <a:defRPr>
                          <a:solidFill>
                            <a:schemeClr val="tx1"/>
                          </a:solidFill>
                          <a:latin typeface="Tahoma" charset="0"/>
                          <a:ea typeface="ＭＳ Ｐゴシック" charset="-128"/>
                        </a:defRPr>
                      </a:lvl5pPr>
                      <a:lvl6pPr marL="25146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6pPr>
                      <a:lvl7pPr marL="29718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7pPr>
                      <a:lvl8pPr marL="34290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8pPr>
                      <a:lvl9pPr marL="38862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FFFFFF"/>
                          </a:solidFill>
                          <a:effectLst/>
                          <a:latin typeface="Tahoma" charset="0"/>
                          <a:ea typeface="ＭＳ Ｐゴシック" charset="-128"/>
                        </a:rPr>
                        <a:t>Properties </a:t>
                      </a:r>
                    </a:p>
                  </a:txBody>
                  <a:tcPr marL="68580" marR="68580" marT="34290" marB="3429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lvl1pPr defTabSz="457200" eaLnBrk="0" hangingPunct="0">
                        <a:spcBef>
                          <a:spcPct val="20000"/>
                        </a:spcBef>
                        <a:buFont typeface="Wingdings" charset="2"/>
                        <a:defRPr sz="2800">
                          <a:solidFill>
                            <a:srgbClr val="590A0E"/>
                          </a:solidFill>
                          <a:latin typeface="Tahoma" charset="0"/>
                          <a:ea typeface="ＭＳ Ｐゴシック" charset="-128"/>
                        </a:defRPr>
                      </a:lvl1pPr>
                      <a:lvl2pPr marL="742950" indent="-285750" defTabSz="457200" eaLnBrk="0" hangingPunct="0">
                        <a:spcBef>
                          <a:spcPct val="20000"/>
                        </a:spcBef>
                        <a:buClr>
                          <a:srgbClr val="404040"/>
                        </a:buClr>
                        <a:buFont typeface="Wingdings" charset="2"/>
                        <a:defRPr sz="2400">
                          <a:solidFill>
                            <a:schemeClr val="tx1"/>
                          </a:solidFill>
                          <a:latin typeface="Tahoma" charset="0"/>
                          <a:ea typeface="ＭＳ Ｐゴシック" charset="-128"/>
                        </a:defRPr>
                      </a:lvl2pPr>
                      <a:lvl3pPr marL="1143000" indent="-228600" defTabSz="457200" eaLnBrk="0" hangingPunct="0">
                        <a:spcBef>
                          <a:spcPct val="20000"/>
                        </a:spcBef>
                        <a:buFont typeface="Wingdings" charset="2"/>
                        <a:defRPr sz="2000">
                          <a:solidFill>
                            <a:srgbClr val="2D506B"/>
                          </a:solidFill>
                          <a:latin typeface="Tahoma" charset="0"/>
                          <a:ea typeface="ＭＳ Ｐゴシック" charset="-128"/>
                        </a:defRPr>
                      </a:lvl3pPr>
                      <a:lvl4pPr marL="1600200" indent="-228600" defTabSz="457200" eaLnBrk="0" hangingPunct="0">
                        <a:spcBef>
                          <a:spcPct val="20000"/>
                        </a:spcBef>
                        <a:buFont typeface="Wingdings" charset="2"/>
                        <a:defRPr>
                          <a:solidFill>
                            <a:schemeClr val="tx1"/>
                          </a:solidFill>
                          <a:latin typeface="Tahoma" charset="0"/>
                          <a:ea typeface="ＭＳ Ｐゴシック" charset="-128"/>
                        </a:defRPr>
                      </a:lvl4pPr>
                      <a:lvl5pPr marL="2057400" indent="-228600" defTabSz="457200" eaLnBrk="0" hangingPunct="0">
                        <a:spcBef>
                          <a:spcPct val="20000"/>
                        </a:spcBef>
                        <a:buClr>
                          <a:schemeClr val="tx2"/>
                        </a:buClr>
                        <a:buFont typeface="Wingdings" charset="2"/>
                        <a:defRPr>
                          <a:solidFill>
                            <a:schemeClr val="tx1"/>
                          </a:solidFill>
                          <a:latin typeface="Tahoma" charset="0"/>
                          <a:ea typeface="ＭＳ Ｐゴシック" charset="-128"/>
                        </a:defRPr>
                      </a:lvl5pPr>
                      <a:lvl6pPr marL="25146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6pPr>
                      <a:lvl7pPr marL="29718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7pPr>
                      <a:lvl8pPr marL="34290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8pPr>
                      <a:lvl9pPr marL="38862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altLang="en-US" sz="1400" b="1" i="0" u="none" strike="noStrike" cap="none" normalizeH="0" baseline="0">
                        <a:ln>
                          <a:noFill/>
                        </a:ln>
                        <a:solidFill>
                          <a:srgbClr val="FFFFFF"/>
                        </a:solidFill>
                        <a:effectLst/>
                        <a:latin typeface="Tahoma" charset="0"/>
                        <a:ea typeface="ＭＳ Ｐゴシック" charset="-128"/>
                      </a:endParaRPr>
                    </a:p>
                  </a:txBody>
                  <a:tcPr marL="68580" marR="68580" marT="34290" marB="3429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357188">
                <a:tc>
                  <a:txBody>
                    <a:bodyPr/>
                    <a:lstStyle>
                      <a:lvl1pPr defTabSz="457200" eaLnBrk="0" hangingPunct="0">
                        <a:spcBef>
                          <a:spcPct val="20000"/>
                        </a:spcBef>
                        <a:buFont typeface="Wingdings" charset="2"/>
                        <a:defRPr sz="2800">
                          <a:solidFill>
                            <a:srgbClr val="590A0E"/>
                          </a:solidFill>
                          <a:latin typeface="Tahoma" charset="0"/>
                          <a:ea typeface="ＭＳ Ｐゴシック" charset="-128"/>
                        </a:defRPr>
                      </a:lvl1pPr>
                      <a:lvl2pPr marL="742950" indent="-285750" defTabSz="457200" eaLnBrk="0" hangingPunct="0">
                        <a:spcBef>
                          <a:spcPct val="20000"/>
                        </a:spcBef>
                        <a:buClr>
                          <a:srgbClr val="404040"/>
                        </a:buClr>
                        <a:buFont typeface="Wingdings" charset="2"/>
                        <a:defRPr sz="2400">
                          <a:solidFill>
                            <a:schemeClr val="tx1"/>
                          </a:solidFill>
                          <a:latin typeface="Tahoma" charset="0"/>
                          <a:ea typeface="ＭＳ Ｐゴシック" charset="-128"/>
                        </a:defRPr>
                      </a:lvl2pPr>
                      <a:lvl3pPr marL="1143000" indent="-228600" defTabSz="457200" eaLnBrk="0" hangingPunct="0">
                        <a:spcBef>
                          <a:spcPct val="20000"/>
                        </a:spcBef>
                        <a:buFont typeface="Wingdings" charset="2"/>
                        <a:defRPr sz="2000">
                          <a:solidFill>
                            <a:srgbClr val="2D506B"/>
                          </a:solidFill>
                          <a:latin typeface="Tahoma" charset="0"/>
                          <a:ea typeface="ＭＳ Ｐゴシック" charset="-128"/>
                        </a:defRPr>
                      </a:lvl3pPr>
                      <a:lvl4pPr marL="1600200" indent="-228600" defTabSz="457200" eaLnBrk="0" hangingPunct="0">
                        <a:spcBef>
                          <a:spcPct val="20000"/>
                        </a:spcBef>
                        <a:buFont typeface="Wingdings" charset="2"/>
                        <a:defRPr>
                          <a:solidFill>
                            <a:schemeClr val="tx1"/>
                          </a:solidFill>
                          <a:latin typeface="Tahoma" charset="0"/>
                          <a:ea typeface="ＭＳ Ｐゴシック" charset="-128"/>
                        </a:defRPr>
                      </a:lvl4pPr>
                      <a:lvl5pPr marL="2057400" indent="-228600" defTabSz="457200" eaLnBrk="0" hangingPunct="0">
                        <a:spcBef>
                          <a:spcPct val="20000"/>
                        </a:spcBef>
                        <a:buClr>
                          <a:schemeClr val="tx2"/>
                        </a:buClr>
                        <a:buFont typeface="Wingdings" charset="2"/>
                        <a:defRPr>
                          <a:solidFill>
                            <a:schemeClr val="tx1"/>
                          </a:solidFill>
                          <a:latin typeface="Tahoma" charset="0"/>
                          <a:ea typeface="ＭＳ Ｐゴシック" charset="-128"/>
                        </a:defRPr>
                      </a:lvl5pPr>
                      <a:lvl6pPr marL="25146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6pPr>
                      <a:lvl7pPr marL="29718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7pPr>
                      <a:lvl8pPr marL="34290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8pPr>
                      <a:lvl9pPr marL="38862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Tahoma" charset="0"/>
                          <a:ea typeface="ＭＳ Ｐゴシック" charset="-128"/>
                        </a:rPr>
                        <a:t>Noisy</a:t>
                      </a:r>
                    </a:p>
                  </a:txBody>
                  <a:tcPr marL="68580" marR="68580" marT="34290" marB="3429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DCCCE"/>
                    </a:solidFill>
                  </a:tcPr>
                </a:tc>
                <a:tc>
                  <a:txBody>
                    <a:bodyPr/>
                    <a:lstStyle>
                      <a:lvl1pPr defTabSz="457200" eaLnBrk="0" hangingPunct="0">
                        <a:spcBef>
                          <a:spcPct val="20000"/>
                        </a:spcBef>
                        <a:buFont typeface="Wingdings" charset="2"/>
                        <a:defRPr sz="2800">
                          <a:solidFill>
                            <a:srgbClr val="590A0E"/>
                          </a:solidFill>
                          <a:latin typeface="Tahoma" charset="0"/>
                          <a:ea typeface="ＭＳ Ｐゴシック" charset="-128"/>
                        </a:defRPr>
                      </a:lvl1pPr>
                      <a:lvl2pPr marL="742950" indent="-285750" defTabSz="457200" eaLnBrk="0" hangingPunct="0">
                        <a:spcBef>
                          <a:spcPct val="20000"/>
                        </a:spcBef>
                        <a:buClr>
                          <a:srgbClr val="404040"/>
                        </a:buClr>
                        <a:buFont typeface="Wingdings" charset="2"/>
                        <a:defRPr sz="2400">
                          <a:solidFill>
                            <a:schemeClr val="tx1"/>
                          </a:solidFill>
                          <a:latin typeface="Tahoma" charset="0"/>
                          <a:ea typeface="ＭＳ Ｐゴシック" charset="-128"/>
                        </a:defRPr>
                      </a:lvl2pPr>
                      <a:lvl3pPr marL="1143000" indent="-228600" defTabSz="457200" eaLnBrk="0" hangingPunct="0">
                        <a:spcBef>
                          <a:spcPct val="20000"/>
                        </a:spcBef>
                        <a:buFont typeface="Wingdings" charset="2"/>
                        <a:defRPr sz="2000">
                          <a:solidFill>
                            <a:srgbClr val="2D506B"/>
                          </a:solidFill>
                          <a:latin typeface="Tahoma" charset="0"/>
                          <a:ea typeface="ＭＳ Ｐゴシック" charset="-128"/>
                        </a:defRPr>
                      </a:lvl3pPr>
                      <a:lvl4pPr marL="1600200" indent="-228600" defTabSz="457200" eaLnBrk="0" hangingPunct="0">
                        <a:spcBef>
                          <a:spcPct val="20000"/>
                        </a:spcBef>
                        <a:buFont typeface="Wingdings" charset="2"/>
                        <a:defRPr>
                          <a:solidFill>
                            <a:schemeClr val="tx1"/>
                          </a:solidFill>
                          <a:latin typeface="Tahoma" charset="0"/>
                          <a:ea typeface="ＭＳ Ｐゴシック" charset="-128"/>
                        </a:defRPr>
                      </a:lvl4pPr>
                      <a:lvl5pPr marL="2057400" indent="-228600" defTabSz="457200" eaLnBrk="0" hangingPunct="0">
                        <a:spcBef>
                          <a:spcPct val="20000"/>
                        </a:spcBef>
                        <a:buClr>
                          <a:schemeClr val="tx2"/>
                        </a:buClr>
                        <a:buFont typeface="Wingdings" charset="2"/>
                        <a:defRPr>
                          <a:solidFill>
                            <a:schemeClr val="tx1"/>
                          </a:solidFill>
                          <a:latin typeface="Tahoma" charset="0"/>
                          <a:ea typeface="ＭＳ Ｐゴシック" charset="-128"/>
                        </a:defRPr>
                      </a:lvl5pPr>
                      <a:lvl6pPr marL="25146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6pPr>
                      <a:lvl7pPr marL="29718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7pPr>
                      <a:lvl8pPr marL="34290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8pPr>
                      <a:lvl9pPr marL="38862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Tahoma" charset="0"/>
                          <a:ea typeface="ＭＳ Ｐゴシック" charset="-128"/>
                        </a:rPr>
                        <a:t>{e,f,g}</a:t>
                      </a:r>
                    </a:p>
                  </a:txBody>
                  <a:tcPr marL="68580" marR="68580" marT="34290" marB="3429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DCCCE"/>
                    </a:solidFill>
                  </a:tcPr>
                </a:tc>
                <a:extLst>
                  <a:ext uri="{0D108BD9-81ED-4DB2-BD59-A6C34878D82A}">
                    <a16:rowId xmlns:a16="http://schemas.microsoft.com/office/drawing/2014/main" val="10001"/>
                  </a:ext>
                </a:extLst>
              </a:tr>
              <a:tr h="357188">
                <a:tc>
                  <a:txBody>
                    <a:bodyPr/>
                    <a:lstStyle>
                      <a:lvl1pPr defTabSz="457200" eaLnBrk="0" hangingPunct="0">
                        <a:spcBef>
                          <a:spcPct val="20000"/>
                        </a:spcBef>
                        <a:buFont typeface="Wingdings" charset="2"/>
                        <a:defRPr sz="2800">
                          <a:solidFill>
                            <a:srgbClr val="590A0E"/>
                          </a:solidFill>
                          <a:latin typeface="Tahoma" charset="0"/>
                          <a:ea typeface="ＭＳ Ｐゴシック" charset="-128"/>
                        </a:defRPr>
                      </a:lvl1pPr>
                      <a:lvl2pPr marL="742950" indent="-285750" defTabSz="457200" eaLnBrk="0" hangingPunct="0">
                        <a:spcBef>
                          <a:spcPct val="20000"/>
                        </a:spcBef>
                        <a:buClr>
                          <a:srgbClr val="404040"/>
                        </a:buClr>
                        <a:buFont typeface="Wingdings" charset="2"/>
                        <a:defRPr sz="2400">
                          <a:solidFill>
                            <a:schemeClr val="tx1"/>
                          </a:solidFill>
                          <a:latin typeface="Tahoma" charset="0"/>
                          <a:ea typeface="ＭＳ Ｐゴシック" charset="-128"/>
                        </a:defRPr>
                      </a:lvl2pPr>
                      <a:lvl3pPr marL="1143000" indent="-228600" defTabSz="457200" eaLnBrk="0" hangingPunct="0">
                        <a:spcBef>
                          <a:spcPct val="20000"/>
                        </a:spcBef>
                        <a:buFont typeface="Wingdings" charset="2"/>
                        <a:defRPr sz="2000">
                          <a:solidFill>
                            <a:srgbClr val="2D506B"/>
                          </a:solidFill>
                          <a:latin typeface="Tahoma" charset="0"/>
                          <a:ea typeface="ＭＳ Ｐゴシック" charset="-128"/>
                        </a:defRPr>
                      </a:lvl3pPr>
                      <a:lvl4pPr marL="1600200" indent="-228600" defTabSz="457200" eaLnBrk="0" hangingPunct="0">
                        <a:spcBef>
                          <a:spcPct val="20000"/>
                        </a:spcBef>
                        <a:buFont typeface="Wingdings" charset="2"/>
                        <a:defRPr>
                          <a:solidFill>
                            <a:schemeClr val="tx1"/>
                          </a:solidFill>
                          <a:latin typeface="Tahoma" charset="0"/>
                          <a:ea typeface="ＭＳ Ｐゴシック" charset="-128"/>
                        </a:defRPr>
                      </a:lvl4pPr>
                      <a:lvl5pPr marL="2057400" indent="-228600" defTabSz="457200" eaLnBrk="0" hangingPunct="0">
                        <a:spcBef>
                          <a:spcPct val="20000"/>
                        </a:spcBef>
                        <a:buClr>
                          <a:schemeClr val="tx2"/>
                        </a:buClr>
                        <a:buFont typeface="Wingdings" charset="2"/>
                        <a:defRPr>
                          <a:solidFill>
                            <a:schemeClr val="tx1"/>
                          </a:solidFill>
                          <a:latin typeface="Tahoma" charset="0"/>
                          <a:ea typeface="ＭＳ Ｐゴシック" charset="-128"/>
                        </a:defRPr>
                      </a:lvl5pPr>
                      <a:lvl6pPr marL="25146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6pPr>
                      <a:lvl7pPr marL="29718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7pPr>
                      <a:lvl8pPr marL="34290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8pPr>
                      <a:lvl9pPr marL="38862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Tahoma" charset="0"/>
                          <a:ea typeface="ＭＳ Ｐゴシック" charset="-128"/>
                        </a:rPr>
                        <a:t>Restaurant</a:t>
                      </a:r>
                    </a:p>
                  </a:txBody>
                  <a:tcPr marL="68580" marR="68580" marT="34290" marB="3429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7E8"/>
                    </a:solidFill>
                  </a:tcPr>
                </a:tc>
                <a:tc>
                  <a:txBody>
                    <a:bodyPr/>
                    <a:lstStyle>
                      <a:lvl1pPr defTabSz="457200" eaLnBrk="0" hangingPunct="0">
                        <a:spcBef>
                          <a:spcPct val="20000"/>
                        </a:spcBef>
                        <a:buFont typeface="Wingdings" charset="2"/>
                        <a:defRPr sz="2800">
                          <a:solidFill>
                            <a:srgbClr val="590A0E"/>
                          </a:solidFill>
                          <a:latin typeface="Tahoma" charset="0"/>
                          <a:ea typeface="ＭＳ Ｐゴシック" charset="-128"/>
                        </a:defRPr>
                      </a:lvl1pPr>
                      <a:lvl2pPr marL="742950" indent="-285750" defTabSz="457200" eaLnBrk="0" hangingPunct="0">
                        <a:spcBef>
                          <a:spcPct val="20000"/>
                        </a:spcBef>
                        <a:buClr>
                          <a:srgbClr val="404040"/>
                        </a:buClr>
                        <a:buFont typeface="Wingdings" charset="2"/>
                        <a:defRPr sz="2400">
                          <a:solidFill>
                            <a:schemeClr val="tx1"/>
                          </a:solidFill>
                          <a:latin typeface="Tahoma" charset="0"/>
                          <a:ea typeface="ＭＳ Ｐゴシック" charset="-128"/>
                        </a:defRPr>
                      </a:lvl2pPr>
                      <a:lvl3pPr marL="1143000" indent="-228600" defTabSz="457200" eaLnBrk="0" hangingPunct="0">
                        <a:spcBef>
                          <a:spcPct val="20000"/>
                        </a:spcBef>
                        <a:buFont typeface="Wingdings" charset="2"/>
                        <a:defRPr sz="2000">
                          <a:solidFill>
                            <a:srgbClr val="2D506B"/>
                          </a:solidFill>
                          <a:latin typeface="Tahoma" charset="0"/>
                          <a:ea typeface="ＭＳ Ｐゴシック" charset="-128"/>
                        </a:defRPr>
                      </a:lvl3pPr>
                      <a:lvl4pPr marL="1600200" indent="-228600" defTabSz="457200" eaLnBrk="0" hangingPunct="0">
                        <a:spcBef>
                          <a:spcPct val="20000"/>
                        </a:spcBef>
                        <a:buFont typeface="Wingdings" charset="2"/>
                        <a:defRPr>
                          <a:solidFill>
                            <a:schemeClr val="tx1"/>
                          </a:solidFill>
                          <a:latin typeface="Tahoma" charset="0"/>
                          <a:ea typeface="ＭＳ Ｐゴシック" charset="-128"/>
                        </a:defRPr>
                      </a:lvl4pPr>
                      <a:lvl5pPr marL="2057400" indent="-228600" defTabSz="457200" eaLnBrk="0" hangingPunct="0">
                        <a:spcBef>
                          <a:spcPct val="20000"/>
                        </a:spcBef>
                        <a:buClr>
                          <a:schemeClr val="tx2"/>
                        </a:buClr>
                        <a:buFont typeface="Wingdings" charset="2"/>
                        <a:defRPr>
                          <a:solidFill>
                            <a:schemeClr val="tx1"/>
                          </a:solidFill>
                          <a:latin typeface="Tahoma" charset="0"/>
                          <a:ea typeface="ＭＳ Ｐゴシック" charset="-128"/>
                        </a:defRPr>
                      </a:lvl5pPr>
                      <a:lvl6pPr marL="25146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6pPr>
                      <a:lvl7pPr marL="29718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7pPr>
                      <a:lvl8pPr marL="34290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8pPr>
                      <a:lvl9pPr marL="38862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Tahoma" charset="0"/>
                          <a:ea typeface="ＭＳ Ｐゴシック" charset="-128"/>
                        </a:rPr>
                        <a:t>{e,f,g}</a:t>
                      </a:r>
                    </a:p>
                  </a:txBody>
                  <a:tcPr marL="68580" marR="68580" marT="34290" marB="3429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7E8"/>
                    </a:solidFill>
                  </a:tcPr>
                </a:tc>
                <a:extLst>
                  <a:ext uri="{0D108BD9-81ED-4DB2-BD59-A6C34878D82A}">
                    <a16:rowId xmlns:a16="http://schemas.microsoft.com/office/drawing/2014/main" val="10002"/>
                  </a:ext>
                </a:extLst>
              </a:tr>
              <a:tr h="357188">
                <a:tc>
                  <a:txBody>
                    <a:bodyPr/>
                    <a:lstStyle>
                      <a:lvl1pPr defTabSz="457200" eaLnBrk="0" hangingPunct="0">
                        <a:spcBef>
                          <a:spcPct val="20000"/>
                        </a:spcBef>
                        <a:buFont typeface="Wingdings" charset="2"/>
                        <a:defRPr sz="2800">
                          <a:solidFill>
                            <a:srgbClr val="590A0E"/>
                          </a:solidFill>
                          <a:latin typeface="Tahoma" charset="0"/>
                          <a:ea typeface="ＭＳ Ｐゴシック" charset="-128"/>
                        </a:defRPr>
                      </a:lvl1pPr>
                      <a:lvl2pPr marL="742950" indent="-285750" defTabSz="457200" eaLnBrk="0" hangingPunct="0">
                        <a:spcBef>
                          <a:spcPct val="20000"/>
                        </a:spcBef>
                        <a:buClr>
                          <a:srgbClr val="404040"/>
                        </a:buClr>
                        <a:buFont typeface="Wingdings" charset="2"/>
                        <a:defRPr sz="2400">
                          <a:solidFill>
                            <a:schemeClr val="tx1"/>
                          </a:solidFill>
                          <a:latin typeface="Tahoma" charset="0"/>
                          <a:ea typeface="ＭＳ Ｐゴシック" charset="-128"/>
                        </a:defRPr>
                      </a:lvl2pPr>
                      <a:lvl3pPr marL="1143000" indent="-228600" defTabSz="457200" eaLnBrk="0" hangingPunct="0">
                        <a:spcBef>
                          <a:spcPct val="20000"/>
                        </a:spcBef>
                        <a:buFont typeface="Wingdings" charset="2"/>
                        <a:defRPr sz="2000">
                          <a:solidFill>
                            <a:srgbClr val="2D506B"/>
                          </a:solidFill>
                          <a:latin typeface="Tahoma" charset="0"/>
                          <a:ea typeface="ＭＳ Ｐゴシック" charset="-128"/>
                        </a:defRPr>
                      </a:lvl3pPr>
                      <a:lvl4pPr marL="1600200" indent="-228600" defTabSz="457200" eaLnBrk="0" hangingPunct="0">
                        <a:spcBef>
                          <a:spcPct val="20000"/>
                        </a:spcBef>
                        <a:buFont typeface="Wingdings" charset="2"/>
                        <a:defRPr>
                          <a:solidFill>
                            <a:schemeClr val="tx1"/>
                          </a:solidFill>
                          <a:latin typeface="Tahoma" charset="0"/>
                          <a:ea typeface="ＭＳ Ｐゴシック" charset="-128"/>
                        </a:defRPr>
                      </a:lvl4pPr>
                      <a:lvl5pPr marL="2057400" indent="-228600" defTabSz="457200" eaLnBrk="0" hangingPunct="0">
                        <a:spcBef>
                          <a:spcPct val="20000"/>
                        </a:spcBef>
                        <a:buClr>
                          <a:schemeClr val="tx2"/>
                        </a:buClr>
                        <a:buFont typeface="Wingdings" charset="2"/>
                        <a:defRPr>
                          <a:solidFill>
                            <a:schemeClr val="tx1"/>
                          </a:solidFill>
                          <a:latin typeface="Tahoma" charset="0"/>
                          <a:ea typeface="ＭＳ Ｐゴシック" charset="-128"/>
                        </a:defRPr>
                      </a:lvl5pPr>
                      <a:lvl6pPr marL="25146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6pPr>
                      <a:lvl7pPr marL="29718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7pPr>
                      <a:lvl8pPr marL="34290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8pPr>
                      <a:lvl9pPr marL="38862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Tahoma" charset="0"/>
                          <a:ea typeface="ＭＳ Ｐゴシック" charset="-128"/>
                        </a:rPr>
                        <a:t>Person</a:t>
                      </a:r>
                    </a:p>
                  </a:txBody>
                  <a:tcPr marL="68580" marR="68580" marT="34290" marB="3429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DCCCE"/>
                    </a:solidFill>
                  </a:tcPr>
                </a:tc>
                <a:tc>
                  <a:txBody>
                    <a:bodyPr/>
                    <a:lstStyle>
                      <a:lvl1pPr defTabSz="457200" eaLnBrk="0" hangingPunct="0">
                        <a:spcBef>
                          <a:spcPct val="20000"/>
                        </a:spcBef>
                        <a:buFont typeface="Wingdings" charset="2"/>
                        <a:defRPr sz="2800">
                          <a:solidFill>
                            <a:srgbClr val="590A0E"/>
                          </a:solidFill>
                          <a:latin typeface="Tahoma" charset="0"/>
                          <a:ea typeface="ＭＳ Ｐゴシック" charset="-128"/>
                        </a:defRPr>
                      </a:lvl1pPr>
                      <a:lvl2pPr marL="742950" indent="-285750" defTabSz="457200" eaLnBrk="0" hangingPunct="0">
                        <a:spcBef>
                          <a:spcPct val="20000"/>
                        </a:spcBef>
                        <a:buClr>
                          <a:srgbClr val="404040"/>
                        </a:buClr>
                        <a:buFont typeface="Wingdings" charset="2"/>
                        <a:defRPr sz="2400">
                          <a:solidFill>
                            <a:schemeClr val="tx1"/>
                          </a:solidFill>
                          <a:latin typeface="Tahoma" charset="0"/>
                          <a:ea typeface="ＭＳ Ｐゴシック" charset="-128"/>
                        </a:defRPr>
                      </a:lvl2pPr>
                      <a:lvl3pPr marL="1143000" indent="-228600" defTabSz="457200" eaLnBrk="0" hangingPunct="0">
                        <a:spcBef>
                          <a:spcPct val="20000"/>
                        </a:spcBef>
                        <a:buFont typeface="Wingdings" charset="2"/>
                        <a:defRPr sz="2000">
                          <a:solidFill>
                            <a:srgbClr val="2D506B"/>
                          </a:solidFill>
                          <a:latin typeface="Tahoma" charset="0"/>
                          <a:ea typeface="ＭＳ Ｐゴシック" charset="-128"/>
                        </a:defRPr>
                      </a:lvl3pPr>
                      <a:lvl4pPr marL="1600200" indent="-228600" defTabSz="457200" eaLnBrk="0" hangingPunct="0">
                        <a:spcBef>
                          <a:spcPct val="20000"/>
                        </a:spcBef>
                        <a:buFont typeface="Wingdings" charset="2"/>
                        <a:defRPr>
                          <a:solidFill>
                            <a:schemeClr val="tx1"/>
                          </a:solidFill>
                          <a:latin typeface="Tahoma" charset="0"/>
                          <a:ea typeface="ＭＳ Ｐゴシック" charset="-128"/>
                        </a:defRPr>
                      </a:lvl4pPr>
                      <a:lvl5pPr marL="2057400" indent="-228600" defTabSz="457200" eaLnBrk="0" hangingPunct="0">
                        <a:spcBef>
                          <a:spcPct val="20000"/>
                        </a:spcBef>
                        <a:buClr>
                          <a:schemeClr val="tx2"/>
                        </a:buClr>
                        <a:buFont typeface="Wingdings" charset="2"/>
                        <a:defRPr>
                          <a:solidFill>
                            <a:schemeClr val="tx1"/>
                          </a:solidFill>
                          <a:latin typeface="Tahoma" charset="0"/>
                          <a:ea typeface="ＭＳ Ｐゴシック" charset="-128"/>
                        </a:defRPr>
                      </a:lvl5pPr>
                      <a:lvl6pPr marL="25146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6pPr>
                      <a:lvl7pPr marL="29718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7pPr>
                      <a:lvl8pPr marL="34290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8pPr>
                      <a:lvl9pPr marL="3886200" indent="-228600" defTabSz="457200" eaLnBrk="0" fontAlgn="base" hangingPunct="0">
                        <a:spcBef>
                          <a:spcPct val="20000"/>
                        </a:spcBef>
                        <a:spcAft>
                          <a:spcPct val="0"/>
                        </a:spcAft>
                        <a:buClr>
                          <a:schemeClr val="tx2"/>
                        </a:buClr>
                        <a:buFont typeface="Wingdings" charset="2"/>
                        <a:defRPr>
                          <a:solidFill>
                            <a:schemeClr val="tx1"/>
                          </a:solidFill>
                          <a:latin typeface="Tahoma"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Tahoma" charset="0"/>
                          <a:ea typeface="ＭＳ Ｐゴシック" charset="-128"/>
                        </a:rPr>
                        <a:t>{a,b,c,d}</a:t>
                      </a:r>
                    </a:p>
                  </a:txBody>
                  <a:tcPr marL="68580" marR="68580" marT="34290" marB="3429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DCCCE"/>
                    </a:solidFill>
                  </a:tcPr>
                </a:tc>
                <a:extLst>
                  <a:ext uri="{0D108BD9-81ED-4DB2-BD59-A6C34878D82A}">
                    <a16:rowId xmlns:a16="http://schemas.microsoft.com/office/drawing/2014/main" val="10003"/>
                  </a:ext>
                </a:extLst>
              </a:tr>
            </a:tbl>
          </a:graphicData>
        </a:graphic>
      </p:graphicFrame>
      <p:sp>
        <p:nvSpPr>
          <p:cNvPr id="91156" name="Footer Placeholder 4"/>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r>
              <a:rPr lang="en-US" altLang="en-US" sz="750">
                <a:solidFill>
                  <a:srgbClr val="181813"/>
                </a:solidFill>
              </a:rPr>
              <a:t>                                         Speech and Language Processing - Jurafsky and Martin       </a:t>
            </a:r>
            <a:endParaRPr lang="en-US" altLang="en-US" sz="1050">
              <a:solidFill>
                <a:srgbClr val="181813"/>
              </a:solidFill>
            </a:endParaRPr>
          </a:p>
        </p:txBody>
      </p:sp>
      <p:sp>
        <p:nvSpPr>
          <p:cNvPr id="91157"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fld id="{D759CC91-8F7C-9A4B-BD4C-2EAF681E1866}" type="slidenum">
              <a:rPr lang="en-US" altLang="en-US" sz="1050">
                <a:solidFill>
                  <a:srgbClr val="590A0E"/>
                </a:solidFill>
              </a:rPr>
              <a:pPr/>
              <a:t>8</a:t>
            </a:fld>
            <a:endParaRPr lang="en-US" altLang="en-US" sz="1050">
              <a:solidFill>
                <a:srgbClr val="590A0E"/>
              </a:solidFill>
            </a:endParaRPr>
          </a:p>
        </p:txBody>
      </p:sp>
      <p:pic>
        <p:nvPicPr>
          <p:cNvPr id="9" name="Picture 8" descr="noisy3.tif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3409950"/>
            <a:ext cx="9131300" cy="355106"/>
          </a:xfrm>
          <a:prstGeom prst="rect">
            <a:avLst/>
          </a:prstGeom>
          <a:noFill/>
          <a:ln>
            <a:noFill/>
          </a:ln>
          <a:effectLst>
            <a:outerShdw blurRad="292100" dist="139700" dir="2700000" algn="tl" rotWithShape="0">
              <a:srgbClr val="333333">
                <a:alpha val="64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4981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Title 1"/>
          <p:cNvSpPr>
            <a:spLocks noGrp="1"/>
          </p:cNvSpPr>
          <p:nvPr>
            <p:ph type="title"/>
          </p:nvPr>
        </p:nvSpPr>
        <p:spPr/>
        <p:txBody>
          <a:bodyPr/>
          <a:lstStyle/>
          <a:p>
            <a:r>
              <a:rPr lang="en-US" altLang="en-US" b="0" dirty="0"/>
              <a:t>Note</a:t>
            </a:r>
          </a:p>
        </p:txBody>
      </p:sp>
      <p:sp>
        <p:nvSpPr>
          <p:cNvPr id="92162" name="Content Placeholder 2"/>
          <p:cNvSpPr>
            <a:spLocks noGrp="1"/>
          </p:cNvSpPr>
          <p:nvPr>
            <p:ph idx="1"/>
          </p:nvPr>
        </p:nvSpPr>
        <p:spPr/>
        <p:txBody>
          <a:bodyPr/>
          <a:lstStyle/>
          <a:p>
            <a:r>
              <a:rPr lang="en-US" altLang="en-US" dirty="0"/>
              <a:t>It’</a:t>
            </a:r>
            <a:r>
              <a:rPr lang="en-US" altLang="ja-JP" dirty="0"/>
              <a:t>s important to see why this works.</a:t>
            </a:r>
          </a:p>
          <a:p>
            <a:endParaRPr lang="en-US" altLang="en-US" dirty="0"/>
          </a:p>
          <a:p>
            <a:r>
              <a:rPr lang="en-US" altLang="en-US" dirty="0"/>
              <a:t>It</a:t>
            </a:r>
            <a:r>
              <a:rPr lang="ja-JP" altLang="en-US" dirty="0"/>
              <a:t>’</a:t>
            </a:r>
            <a:r>
              <a:rPr lang="en-US" altLang="ja-JP" dirty="0"/>
              <a:t>s not the case the the \</a:t>
            </a:r>
            <a:r>
              <a:rPr lang="en-US" altLang="ja-JP" dirty="0" err="1"/>
              <a:t>forall</a:t>
            </a:r>
            <a:r>
              <a:rPr lang="en-US" altLang="ja-JP" dirty="0"/>
              <a:t> is only looping over all the people based on some category (or type).</a:t>
            </a:r>
          </a:p>
          <a:p>
            <a:pPr lvl="1"/>
            <a:r>
              <a:rPr lang="en-US" altLang="en-US" dirty="0">
                <a:ea typeface="ＭＳ Ｐゴシック" charset="-128"/>
              </a:rPr>
              <a:t>\</a:t>
            </a:r>
            <a:r>
              <a:rPr lang="en-US" altLang="en-US" dirty="0" err="1">
                <a:ea typeface="ＭＳ Ｐゴシック" charset="-128"/>
              </a:rPr>
              <a:t>forall</a:t>
            </a:r>
            <a:r>
              <a:rPr lang="en-US" altLang="en-US" dirty="0">
                <a:ea typeface="ＭＳ Ｐゴシック" charset="-128"/>
              </a:rPr>
              <a:t> still means \</a:t>
            </a:r>
            <a:r>
              <a:rPr lang="en-US" altLang="en-US" dirty="0" err="1">
                <a:ea typeface="ＭＳ Ｐゴシック" charset="-128"/>
              </a:rPr>
              <a:t>forall</a:t>
            </a:r>
            <a:endParaRPr lang="en-US" altLang="en-US" dirty="0">
              <a:ea typeface="ＭＳ Ｐゴシック" charset="-128"/>
            </a:endParaRPr>
          </a:p>
          <a:p>
            <a:pPr lvl="1"/>
            <a:r>
              <a:rPr lang="en-US" altLang="en-US" dirty="0">
                <a:ea typeface="ＭＳ Ｐゴシック" charset="-128"/>
              </a:rPr>
              <a:t>As in...</a:t>
            </a:r>
          </a:p>
          <a:p>
            <a:pPr lvl="1"/>
            <a:endParaRPr lang="en-US" altLang="en-US" dirty="0">
              <a:ea typeface="ＭＳ Ｐゴシック" charset="-128"/>
            </a:endParaRPr>
          </a:p>
          <a:p>
            <a:pPr>
              <a:buFont typeface="Wingdings" charset="2"/>
              <a:buNone/>
            </a:pPr>
            <a:endParaRPr lang="en-US" altLang="en-US" dirty="0"/>
          </a:p>
        </p:txBody>
      </p:sp>
      <p:sp>
        <p:nvSpPr>
          <p:cNvPr id="92164" name="Footer Placeholder 4"/>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r>
              <a:rPr lang="en-US" altLang="en-US" sz="750">
                <a:solidFill>
                  <a:srgbClr val="181813"/>
                </a:solidFill>
              </a:rPr>
              <a:t>                                         Speech and Language Processing - Jurafsky and Martin       </a:t>
            </a:r>
            <a:endParaRPr lang="en-US" altLang="en-US" sz="1050">
              <a:solidFill>
                <a:srgbClr val="181813"/>
              </a:solidFill>
            </a:endParaRPr>
          </a:p>
        </p:txBody>
      </p:sp>
      <p:sp>
        <p:nvSpPr>
          <p:cNvPr id="92165"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charset="0"/>
                <a:ea typeface="ＭＳ Ｐゴシック" charset="-128"/>
              </a:defRPr>
            </a:lvl1pPr>
            <a:lvl2pPr marL="557213" indent="-214313" eaLnBrk="0" hangingPunct="0">
              <a:defRPr sz="1200">
                <a:solidFill>
                  <a:schemeClr val="tx1"/>
                </a:solidFill>
                <a:latin typeface="Arial" charset="0"/>
                <a:ea typeface="ＭＳ Ｐゴシック" charset="-128"/>
              </a:defRPr>
            </a:lvl2pPr>
            <a:lvl3pPr marL="857250" indent="-171450" eaLnBrk="0" hangingPunct="0">
              <a:defRPr sz="1200">
                <a:solidFill>
                  <a:schemeClr val="tx1"/>
                </a:solidFill>
                <a:latin typeface="Arial" charset="0"/>
                <a:ea typeface="ＭＳ Ｐゴシック" charset="-128"/>
              </a:defRPr>
            </a:lvl3pPr>
            <a:lvl4pPr marL="1200150" indent="-171450" eaLnBrk="0" hangingPunct="0">
              <a:defRPr sz="1200">
                <a:solidFill>
                  <a:schemeClr val="tx1"/>
                </a:solidFill>
                <a:latin typeface="Arial" charset="0"/>
                <a:ea typeface="ＭＳ Ｐゴシック" charset="-128"/>
              </a:defRPr>
            </a:lvl4pPr>
            <a:lvl5pPr marL="1543050" indent="-171450" eaLnBrk="0" hangingPunct="0">
              <a:defRPr sz="1200">
                <a:solidFill>
                  <a:schemeClr val="tx1"/>
                </a:solidFill>
                <a:latin typeface="Arial" charset="0"/>
                <a:ea typeface="ＭＳ Ｐゴシック" charset="-128"/>
              </a:defRPr>
            </a:lvl5pPr>
            <a:lvl6pPr marL="1885950" indent="-171450" eaLnBrk="0" fontAlgn="base" hangingPunct="0">
              <a:spcBef>
                <a:spcPct val="0"/>
              </a:spcBef>
              <a:spcAft>
                <a:spcPct val="0"/>
              </a:spcAft>
              <a:defRPr sz="1200">
                <a:solidFill>
                  <a:schemeClr val="tx1"/>
                </a:solidFill>
                <a:latin typeface="Arial" charset="0"/>
                <a:ea typeface="ＭＳ Ｐゴシック" charset="-128"/>
              </a:defRPr>
            </a:lvl6pPr>
            <a:lvl7pPr marL="2228850" indent="-171450" eaLnBrk="0" fontAlgn="base" hangingPunct="0">
              <a:spcBef>
                <a:spcPct val="0"/>
              </a:spcBef>
              <a:spcAft>
                <a:spcPct val="0"/>
              </a:spcAft>
              <a:defRPr sz="1200">
                <a:solidFill>
                  <a:schemeClr val="tx1"/>
                </a:solidFill>
                <a:latin typeface="Arial" charset="0"/>
                <a:ea typeface="ＭＳ Ｐゴシック" charset="-128"/>
              </a:defRPr>
            </a:lvl7pPr>
            <a:lvl8pPr marL="2571750" indent="-171450" eaLnBrk="0" fontAlgn="base" hangingPunct="0">
              <a:spcBef>
                <a:spcPct val="0"/>
              </a:spcBef>
              <a:spcAft>
                <a:spcPct val="0"/>
              </a:spcAft>
              <a:defRPr sz="1200">
                <a:solidFill>
                  <a:schemeClr val="tx1"/>
                </a:solidFill>
                <a:latin typeface="Arial" charset="0"/>
                <a:ea typeface="ＭＳ Ｐゴシック" charset="-128"/>
              </a:defRPr>
            </a:lvl8pPr>
            <a:lvl9pPr marL="2914650" indent="-171450" eaLnBrk="0" fontAlgn="base" hangingPunct="0">
              <a:spcBef>
                <a:spcPct val="0"/>
              </a:spcBef>
              <a:spcAft>
                <a:spcPct val="0"/>
              </a:spcAft>
              <a:defRPr sz="1200">
                <a:solidFill>
                  <a:schemeClr val="tx1"/>
                </a:solidFill>
                <a:latin typeface="Arial" charset="0"/>
                <a:ea typeface="ＭＳ Ｐゴシック" charset="-128"/>
              </a:defRPr>
            </a:lvl9pPr>
          </a:lstStyle>
          <a:p>
            <a:fld id="{752B89FD-3340-0843-ABE4-7055744069B0}" type="slidenum">
              <a:rPr lang="en-US" altLang="en-US" sz="1050">
                <a:solidFill>
                  <a:srgbClr val="590A0E"/>
                </a:solidFill>
              </a:rPr>
              <a:pPr/>
              <a:t>9</a:t>
            </a:fld>
            <a:endParaRPr lang="en-US" altLang="en-US" sz="1050">
              <a:solidFill>
                <a:srgbClr val="590A0E"/>
              </a:solidFill>
            </a:endParaRPr>
          </a:p>
        </p:txBody>
      </p:sp>
      <p:pic>
        <p:nvPicPr>
          <p:cNvPr id="7" name="Picture 6" descr="noisy3.tiff"/>
          <p:cNvPicPr>
            <a:picLocks noChangeAspect="1"/>
          </p:cNvPicPr>
          <p:nvPr/>
        </p:nvPicPr>
        <p:blipFill>
          <a:blip r:embed="rId2"/>
          <a:stretch>
            <a:fillRect/>
          </a:stretch>
        </p:blipFill>
        <p:spPr>
          <a:xfrm>
            <a:off x="1143000" y="1657350"/>
            <a:ext cx="6858000" cy="267047"/>
          </a:xfrm>
          <a:prstGeom prst="round2DiagRect">
            <a:avLst>
              <a:gd name="adj1" fmla="val 16667"/>
              <a:gd name="adj2" fmla="val 0"/>
            </a:avLst>
          </a:prstGeom>
          <a:ln w="12700" cap="sq" cmpd="sng">
            <a:solidFill>
              <a:schemeClr val="tx1"/>
            </a:solidFill>
            <a:miter lim="800000"/>
          </a:ln>
          <a:effectLst/>
        </p:spPr>
      </p:pic>
      <p:pic>
        <p:nvPicPr>
          <p:cNvPr id="92167" name="Picture 7" descr="rio.tif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00200" y="4598194"/>
            <a:ext cx="6858000" cy="259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74573422"/>
      </p:ext>
    </p:extLst>
  </p:cSld>
  <p:clrMapOvr>
    <a:masterClrMapping/>
  </p:clrMapOvr>
</p:sld>
</file>

<file path=ppt/theme/theme1.xml><?xml version="1.0" encoding="utf-8"?>
<a:theme xmlns:a="http://schemas.openxmlformats.org/drawingml/2006/main" name="SLP">
  <a:themeElements>
    <a:clrScheme name="">
      <a:dk1>
        <a:srgbClr val="000000"/>
      </a:dk1>
      <a:lt1>
        <a:srgbClr val="FFFFFF"/>
      </a:lt1>
      <a:dk2>
        <a:srgbClr val="590A0E"/>
      </a:dk2>
      <a:lt2>
        <a:srgbClr val="9FA795"/>
      </a:lt2>
      <a:accent1>
        <a:srgbClr val="981535"/>
      </a:accent1>
      <a:accent2>
        <a:srgbClr val="5C029B"/>
      </a:accent2>
      <a:accent3>
        <a:srgbClr val="FFFFFF"/>
      </a:accent3>
      <a:accent4>
        <a:srgbClr val="000000"/>
      </a:accent4>
      <a:accent5>
        <a:srgbClr val="CAAAAE"/>
      </a:accent5>
      <a:accent6>
        <a:srgbClr val="53028C"/>
      </a:accent6>
      <a:hlink>
        <a:srgbClr val="514ECD"/>
      </a:hlink>
      <a:folHlink>
        <a:srgbClr val="C0C000"/>
      </a:folHlink>
    </a:clrScheme>
    <a:fontScheme name="SLP">
      <a:majorFont>
        <a:latin typeface="Verdana"/>
        <a:ea typeface="ＭＳ Ｐゴシック"/>
        <a:cs typeface="ＭＳ Ｐゴシック"/>
      </a:majorFont>
      <a:minorFont>
        <a:latin typeface="Tahoma"/>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SLP 1">
        <a:dk1>
          <a:srgbClr val="000000"/>
        </a:dk1>
        <a:lt1>
          <a:srgbClr val="B3D1F0"/>
        </a:lt1>
        <a:dk2>
          <a:srgbClr val="1822CD"/>
        </a:dk2>
        <a:lt2>
          <a:srgbClr val="000000"/>
        </a:lt2>
        <a:accent1>
          <a:srgbClr val="3568C7"/>
        </a:accent1>
        <a:accent2>
          <a:srgbClr val="F06157"/>
        </a:accent2>
        <a:accent3>
          <a:srgbClr val="D6E5F6"/>
        </a:accent3>
        <a:accent4>
          <a:srgbClr val="000000"/>
        </a:accent4>
        <a:accent5>
          <a:srgbClr val="AEB9E0"/>
        </a:accent5>
        <a:accent6>
          <a:srgbClr val="D9574E"/>
        </a:accent6>
        <a:hlink>
          <a:srgbClr val="FF9218"/>
        </a:hlink>
        <a:folHlink>
          <a:srgbClr val="CCCCCC"/>
        </a:folHlink>
      </a:clrScheme>
      <a:clrMap bg1="lt1" tx1="dk1" bg2="lt2" tx2="dk2" accent1="accent1" accent2="accent2" accent3="accent3" accent4="accent4" accent5="accent5" accent6="accent6" hlink="hlink" folHlink="folHlink"/>
    </a:extraClrScheme>
    <a:extraClrScheme>
      <a:clrScheme name="SLP 2">
        <a:dk1>
          <a:srgbClr val="000000"/>
        </a:dk1>
        <a:lt1>
          <a:srgbClr val="DCD1EB"/>
        </a:lt1>
        <a:dk2>
          <a:srgbClr val="6C18B0"/>
        </a:dk2>
        <a:lt2>
          <a:srgbClr val="000000"/>
        </a:lt2>
        <a:accent1>
          <a:srgbClr val="9968CC"/>
        </a:accent1>
        <a:accent2>
          <a:srgbClr val="FFAF18"/>
        </a:accent2>
        <a:accent3>
          <a:srgbClr val="EBE5F3"/>
        </a:accent3>
        <a:accent4>
          <a:srgbClr val="000000"/>
        </a:accent4>
        <a:accent5>
          <a:srgbClr val="CAB9E2"/>
        </a:accent5>
        <a:accent6>
          <a:srgbClr val="E79E15"/>
        </a:accent6>
        <a:hlink>
          <a:srgbClr val="1822CD"/>
        </a:hlink>
        <a:folHlink>
          <a:srgbClr val="CCCCCC"/>
        </a:folHlink>
      </a:clrScheme>
      <a:clrMap bg1="lt1" tx1="dk1" bg2="lt2" tx2="dk2" accent1="accent1" accent2="accent2" accent3="accent3" accent4="accent4" accent5="accent5" accent6="accent6" hlink="hlink" folHlink="folHlink"/>
    </a:extraClrScheme>
    <a:extraClrScheme>
      <a:clrScheme name="SLP 3">
        <a:dk1>
          <a:srgbClr val="000000"/>
        </a:dk1>
        <a:lt1>
          <a:srgbClr val="EECAE1"/>
        </a:lt1>
        <a:dk2>
          <a:srgbClr val="DC54AD"/>
        </a:dk2>
        <a:lt2>
          <a:srgbClr val="000000"/>
        </a:lt2>
        <a:accent1>
          <a:srgbClr val="DC359C"/>
        </a:accent1>
        <a:accent2>
          <a:srgbClr val="FFAF18"/>
        </a:accent2>
        <a:accent3>
          <a:srgbClr val="F5E1EE"/>
        </a:accent3>
        <a:accent4>
          <a:srgbClr val="000000"/>
        </a:accent4>
        <a:accent5>
          <a:srgbClr val="EBAECB"/>
        </a:accent5>
        <a:accent6>
          <a:srgbClr val="E79E15"/>
        </a:accent6>
        <a:hlink>
          <a:srgbClr val="1822CD"/>
        </a:hlink>
        <a:folHlink>
          <a:srgbClr val="CCCCCC"/>
        </a:folHlink>
      </a:clrScheme>
      <a:clrMap bg1="lt1" tx1="dk1" bg2="lt2" tx2="dk2" accent1="accent1" accent2="accent2" accent3="accent3" accent4="accent4" accent5="accent5" accent6="accent6" hlink="hlink" folHlink="folHlink"/>
    </a:extraClrScheme>
    <a:extraClrScheme>
      <a:clrScheme name="SLP 4">
        <a:dk1>
          <a:srgbClr val="000000"/>
        </a:dk1>
        <a:lt1>
          <a:srgbClr val="D7E6C5"/>
        </a:lt1>
        <a:dk2>
          <a:srgbClr val="2F8B20"/>
        </a:dk2>
        <a:lt2>
          <a:srgbClr val="000000"/>
        </a:lt2>
        <a:accent1>
          <a:srgbClr val="7ABA05"/>
        </a:accent1>
        <a:accent2>
          <a:srgbClr val="FFAF18"/>
        </a:accent2>
        <a:accent3>
          <a:srgbClr val="E8F0DF"/>
        </a:accent3>
        <a:accent4>
          <a:srgbClr val="000000"/>
        </a:accent4>
        <a:accent5>
          <a:srgbClr val="BED9AA"/>
        </a:accent5>
        <a:accent6>
          <a:srgbClr val="E79E15"/>
        </a:accent6>
        <a:hlink>
          <a:srgbClr val="1822CD"/>
        </a:hlink>
        <a:folHlink>
          <a:srgbClr val="CCCCCC"/>
        </a:folHlink>
      </a:clrScheme>
      <a:clrMap bg1="lt1" tx1="dk1" bg2="lt2" tx2="dk2" accent1="accent1" accent2="accent2" accent3="accent3" accent4="accent4" accent5="accent5" accent6="accent6" hlink="hlink" folHlink="folHlink"/>
    </a:extraClrScheme>
    <a:extraClrScheme>
      <a:clrScheme name="SLP 5">
        <a:dk1>
          <a:srgbClr val="000000"/>
        </a:dk1>
        <a:lt1>
          <a:srgbClr val="F8D1A8"/>
        </a:lt1>
        <a:dk2>
          <a:srgbClr val="FF9218"/>
        </a:dk2>
        <a:lt2>
          <a:srgbClr val="000000"/>
        </a:lt2>
        <a:accent1>
          <a:srgbClr val="FFAF18"/>
        </a:accent1>
        <a:accent2>
          <a:srgbClr val="F06157"/>
        </a:accent2>
        <a:accent3>
          <a:srgbClr val="FBE5D1"/>
        </a:accent3>
        <a:accent4>
          <a:srgbClr val="000000"/>
        </a:accent4>
        <a:accent5>
          <a:srgbClr val="FFD4AB"/>
        </a:accent5>
        <a:accent6>
          <a:srgbClr val="D9574E"/>
        </a:accent6>
        <a:hlink>
          <a:srgbClr val="FF9218"/>
        </a:hlink>
        <a:folHlink>
          <a:srgbClr val="CCCCCC"/>
        </a:folHlink>
      </a:clrScheme>
      <a:clrMap bg1="lt1" tx1="dk1" bg2="lt2" tx2="dk2" accent1="accent1" accent2="accent2" accent3="accent3" accent4="accent4" accent5="accent5" accent6="accent6" hlink="hlink" folHlink="folHlink"/>
    </a:extraClrScheme>
    <a:extraClrScheme>
      <a:clrScheme name="SLP 6">
        <a:dk1>
          <a:srgbClr val="000000"/>
        </a:dk1>
        <a:lt1>
          <a:srgbClr val="CCCCCC"/>
        </a:lt1>
        <a:dk2>
          <a:srgbClr val="555555"/>
        </a:dk2>
        <a:lt2>
          <a:srgbClr val="000000"/>
        </a:lt2>
        <a:accent1>
          <a:srgbClr val="AAAAAA"/>
        </a:accent1>
        <a:accent2>
          <a:srgbClr val="888888"/>
        </a:accent2>
        <a:accent3>
          <a:srgbClr val="E2E2E2"/>
        </a:accent3>
        <a:accent4>
          <a:srgbClr val="000000"/>
        </a:accent4>
        <a:accent5>
          <a:srgbClr val="D2D2D2"/>
        </a:accent5>
        <a:accent6>
          <a:srgbClr val="7B7B7B"/>
        </a:accent6>
        <a:hlink>
          <a:srgbClr val="333333"/>
        </a:hlink>
        <a:folHlink>
          <a:srgbClr val="888888"/>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Macintosh HD:Applications:Microsoft Office 2004:Templates:My Templates:SLP.pot</Template>
  <TotalTime>17493</TotalTime>
  <Words>2897</Words>
  <Application>Microsoft Macintosh PowerPoint</Application>
  <PresentationFormat>On-screen Show (16:9)</PresentationFormat>
  <Paragraphs>385</Paragraphs>
  <Slides>53</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53</vt:i4>
      </vt:variant>
    </vt:vector>
  </HeadingPairs>
  <TitlesOfParts>
    <vt:vector size="61" baseType="lpstr">
      <vt:lpstr>ＭＳ Ｐゴシック</vt:lpstr>
      <vt:lpstr>Arial</vt:lpstr>
      <vt:lpstr>Tahoma</vt:lpstr>
      <vt:lpstr>Times</vt:lpstr>
      <vt:lpstr>Times New Roman</vt:lpstr>
      <vt:lpstr>Verdana</vt:lpstr>
      <vt:lpstr>Wingdings</vt:lpstr>
      <vt:lpstr>SLP</vt:lpstr>
      <vt:lpstr> Natural Language Processing</vt:lpstr>
      <vt:lpstr>Today</vt:lpstr>
      <vt:lpstr>Models</vt:lpstr>
      <vt:lpstr>Models</vt:lpstr>
      <vt:lpstr>Models</vt:lpstr>
      <vt:lpstr>Restaurant World</vt:lpstr>
      <vt:lpstr>Models</vt:lpstr>
      <vt:lpstr>Categories as Properties</vt:lpstr>
      <vt:lpstr>Note</vt:lpstr>
      <vt:lpstr>Note</vt:lpstr>
      <vt:lpstr>Back to Categories</vt:lpstr>
      <vt:lpstr>Information Extraction</vt:lpstr>
      <vt:lpstr>Information Extraction</vt:lpstr>
      <vt:lpstr>Information Extraction</vt:lpstr>
      <vt:lpstr>Information Extraction</vt:lpstr>
      <vt:lpstr>Information Extraction</vt:lpstr>
      <vt:lpstr>Information Extraction</vt:lpstr>
      <vt:lpstr>Information Extraction</vt:lpstr>
      <vt:lpstr>Information Extraction</vt:lpstr>
      <vt:lpstr>Named Entity Recognition</vt:lpstr>
      <vt:lpstr>Statistical Sequence Labeling</vt:lpstr>
      <vt:lpstr>From Tags to Spans</vt:lpstr>
      <vt:lpstr>IOB Encoding (NER)</vt:lpstr>
      <vt:lpstr>NER Training Data</vt:lpstr>
      <vt:lpstr>Statistical Sequence Labeling</vt:lpstr>
      <vt:lpstr>Typical Features</vt:lpstr>
      <vt:lpstr>Features</vt:lpstr>
      <vt:lpstr>Features</vt:lpstr>
      <vt:lpstr>NER Features</vt:lpstr>
      <vt:lpstr>NER as Sequence Labeling</vt:lpstr>
      <vt:lpstr>RNN Sequence Labeling</vt:lpstr>
      <vt:lpstr>Generating Character-Level Embeddings</vt:lpstr>
      <vt:lpstr>Problem</vt:lpstr>
      <vt:lpstr>Answer</vt:lpstr>
      <vt:lpstr>CRF/RNN Model</vt:lpstr>
      <vt:lpstr>NER Evaluation</vt:lpstr>
      <vt:lpstr>NER Related Tasks</vt:lpstr>
      <vt:lpstr>Relations</vt:lpstr>
      <vt:lpstr>Information Extraction</vt:lpstr>
      <vt:lpstr>Relation Types</vt:lpstr>
      <vt:lpstr>Relations</vt:lpstr>
      <vt:lpstr>Information Extraction</vt:lpstr>
      <vt:lpstr>Relation Analysis</vt:lpstr>
      <vt:lpstr>Relation Analysis</vt:lpstr>
      <vt:lpstr>Features</vt:lpstr>
      <vt:lpstr>Features</vt:lpstr>
      <vt:lpstr>Features</vt:lpstr>
      <vt:lpstr>Example</vt:lpstr>
      <vt:lpstr>Caveat</vt:lpstr>
      <vt:lpstr>Bioinformatics</vt:lpstr>
      <vt:lpstr>Bio NER</vt:lpstr>
      <vt:lpstr>Bio NER Types</vt:lpstr>
      <vt:lpstr>Summary</vt:lpstr>
    </vt:vector>
  </TitlesOfParts>
  <Manager/>
  <Company>Stanford University</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LSA.303 Introduction to Computational Linguistics</dc:title>
  <dc:subject/>
  <dc:creator>Dan Jurafsky</dc:creator>
  <cp:keywords/>
  <dc:description/>
  <cp:lastModifiedBy>James H. Martin</cp:lastModifiedBy>
  <cp:revision>239</cp:revision>
  <cp:lastPrinted>2007-10-09T20:59:13Z</cp:lastPrinted>
  <dcterms:created xsi:type="dcterms:W3CDTF">2011-03-03T16:20:27Z</dcterms:created>
  <dcterms:modified xsi:type="dcterms:W3CDTF">2018-11-15T19:01:49Z</dcterms:modified>
  <cp:category/>
</cp:coreProperties>
</file>

<file path=docProps/thumbnail.jpeg>
</file>